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7" r:id="rId1"/>
  </p:sldMasterIdLst>
  <p:sldIdLst>
    <p:sldId id="269" r:id="rId2"/>
    <p:sldId id="262" r:id="rId3"/>
    <p:sldId id="266" r:id="rId4"/>
    <p:sldId id="267" r:id="rId5"/>
    <p:sldId id="257" r:id="rId6"/>
    <p:sldId id="263" r:id="rId7"/>
    <p:sldId id="258" r:id="rId8"/>
    <p:sldId id="265" r:id="rId9"/>
    <p:sldId id="264" r:id="rId10"/>
    <p:sldId id="27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966014-3B59-43E6-99D1-2DB47F4A1BF1}"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191F7C77-6E0E-4A4F-885A-28ED73E53F5B}">
      <dgm:prSet/>
      <dgm:spPr/>
      <dgm:t>
        <a:bodyPr/>
        <a:lstStyle/>
        <a:p>
          <a:r>
            <a:rPr lang="en-IN" dirty="0"/>
            <a:t>mTSP – Multiple Travelling Salesman Problem. </a:t>
          </a:r>
          <a:endParaRPr lang="en-US" dirty="0"/>
        </a:p>
      </dgm:t>
    </dgm:pt>
    <dgm:pt modelId="{B7721EF2-AD56-43D4-90EE-869CED501755}" type="parTrans" cxnId="{4BF0F09F-E1B2-4169-AF0B-8591256C46CD}">
      <dgm:prSet/>
      <dgm:spPr/>
      <dgm:t>
        <a:bodyPr/>
        <a:lstStyle/>
        <a:p>
          <a:endParaRPr lang="en-US"/>
        </a:p>
      </dgm:t>
    </dgm:pt>
    <dgm:pt modelId="{1EBE841A-D19B-4040-8A25-5F598CD80896}" type="sibTrans" cxnId="{4BF0F09F-E1B2-4169-AF0B-8591256C46CD}">
      <dgm:prSet/>
      <dgm:spPr/>
      <dgm:t>
        <a:bodyPr/>
        <a:lstStyle/>
        <a:p>
          <a:endParaRPr lang="en-US"/>
        </a:p>
      </dgm:t>
    </dgm:pt>
    <dgm:pt modelId="{1FF67970-B09F-4B03-B271-772E141527F5}">
      <dgm:prSet/>
      <dgm:spPr/>
      <dgm:t>
        <a:bodyPr/>
        <a:lstStyle/>
        <a:p>
          <a:r>
            <a:rPr lang="en-IN"/>
            <a:t>NP hard  - </a:t>
          </a:r>
          <a:endParaRPr lang="en-US"/>
        </a:p>
      </dgm:t>
    </dgm:pt>
    <dgm:pt modelId="{54611C3A-C1DF-4B9D-8840-5EF64B8E644D}" type="parTrans" cxnId="{97BE4886-692A-45B2-BB73-C3C91E1821BA}">
      <dgm:prSet/>
      <dgm:spPr/>
      <dgm:t>
        <a:bodyPr/>
        <a:lstStyle/>
        <a:p>
          <a:endParaRPr lang="en-US"/>
        </a:p>
      </dgm:t>
    </dgm:pt>
    <dgm:pt modelId="{5D2231EF-4603-43AE-8423-B0787A13016B}" type="sibTrans" cxnId="{97BE4886-692A-45B2-BB73-C3C91E1821BA}">
      <dgm:prSet/>
      <dgm:spPr/>
      <dgm:t>
        <a:bodyPr/>
        <a:lstStyle/>
        <a:p>
          <a:endParaRPr lang="en-US"/>
        </a:p>
      </dgm:t>
    </dgm:pt>
    <dgm:pt modelId="{F2824372-1B79-4D49-BB99-C7F101BB067A}">
      <dgm:prSet/>
      <dgm:spPr/>
      <dgm:t>
        <a:bodyPr/>
        <a:lstStyle/>
        <a:p>
          <a:r>
            <a:rPr lang="en-IN"/>
            <a:t>Combinatorial Nature</a:t>
          </a:r>
          <a:endParaRPr lang="en-US"/>
        </a:p>
      </dgm:t>
    </dgm:pt>
    <dgm:pt modelId="{45007CD6-2A31-41D1-92D2-C499E58B5BF9}" type="parTrans" cxnId="{DED8E65D-F9CA-4657-87EB-52CF13AA96AD}">
      <dgm:prSet/>
      <dgm:spPr/>
      <dgm:t>
        <a:bodyPr/>
        <a:lstStyle/>
        <a:p>
          <a:endParaRPr lang="en-US"/>
        </a:p>
      </dgm:t>
    </dgm:pt>
    <dgm:pt modelId="{E5DA242A-F66C-4B0F-8FC2-4B4F6807944A}" type="sibTrans" cxnId="{DED8E65D-F9CA-4657-87EB-52CF13AA96AD}">
      <dgm:prSet/>
      <dgm:spPr/>
      <dgm:t>
        <a:bodyPr/>
        <a:lstStyle/>
        <a:p>
          <a:endParaRPr lang="en-US"/>
        </a:p>
      </dgm:t>
    </dgm:pt>
    <dgm:pt modelId="{7E77077F-804F-47C7-BDC7-BE43931C1914}">
      <dgm:prSet/>
      <dgm:spPr/>
      <dgm:t>
        <a:bodyPr/>
        <a:lstStyle/>
        <a:p>
          <a:r>
            <a:rPr lang="en-IN"/>
            <a:t>Complexity with Constraints</a:t>
          </a:r>
          <a:endParaRPr lang="en-US"/>
        </a:p>
      </dgm:t>
    </dgm:pt>
    <dgm:pt modelId="{8CE9DF77-D5E0-4D2D-8B3E-B8B895E0FFFD}" type="parTrans" cxnId="{AD3DAE10-510A-4662-BF8A-6D753B4C7C02}">
      <dgm:prSet/>
      <dgm:spPr/>
      <dgm:t>
        <a:bodyPr/>
        <a:lstStyle/>
        <a:p>
          <a:endParaRPr lang="en-US"/>
        </a:p>
      </dgm:t>
    </dgm:pt>
    <dgm:pt modelId="{ED15F70C-53E1-44B3-BCCB-ABCD7EFB27C2}" type="sibTrans" cxnId="{AD3DAE10-510A-4662-BF8A-6D753B4C7C02}">
      <dgm:prSet/>
      <dgm:spPr/>
      <dgm:t>
        <a:bodyPr/>
        <a:lstStyle/>
        <a:p>
          <a:endParaRPr lang="en-US"/>
        </a:p>
      </dgm:t>
    </dgm:pt>
    <dgm:pt modelId="{0869936C-FDA0-40B9-B96F-3575E9B28968}">
      <dgm:prSet/>
      <dgm:spPr/>
      <dgm:t>
        <a:bodyPr/>
        <a:lstStyle/>
        <a:p>
          <a:r>
            <a:rPr lang="en-IN"/>
            <a:t>Decision Variables</a:t>
          </a:r>
          <a:endParaRPr lang="en-US"/>
        </a:p>
      </dgm:t>
    </dgm:pt>
    <dgm:pt modelId="{F1640C8D-25A2-432D-8001-EEAF7D4931B0}" type="parTrans" cxnId="{7F559A9F-0C36-4639-83AA-9DEF72414E40}">
      <dgm:prSet/>
      <dgm:spPr/>
      <dgm:t>
        <a:bodyPr/>
        <a:lstStyle/>
        <a:p>
          <a:endParaRPr lang="en-US"/>
        </a:p>
      </dgm:t>
    </dgm:pt>
    <dgm:pt modelId="{1D627511-9C75-4D84-94C4-B98DA49F3B73}" type="sibTrans" cxnId="{7F559A9F-0C36-4639-83AA-9DEF72414E40}">
      <dgm:prSet/>
      <dgm:spPr/>
      <dgm:t>
        <a:bodyPr/>
        <a:lstStyle/>
        <a:p>
          <a:endParaRPr lang="en-US"/>
        </a:p>
      </dgm:t>
    </dgm:pt>
    <dgm:pt modelId="{7BFC566C-E385-4136-A6FF-0EF7036712A1}">
      <dgm:prSet/>
      <dgm:spPr/>
      <dgm:t>
        <a:bodyPr/>
        <a:lstStyle/>
        <a:p>
          <a:r>
            <a:rPr lang="en-IN"/>
            <a:t>Approach Taken </a:t>
          </a:r>
          <a:endParaRPr lang="en-US"/>
        </a:p>
      </dgm:t>
    </dgm:pt>
    <dgm:pt modelId="{F2F3AA3F-4B31-4329-8827-F43BCC1DE74C}" type="parTrans" cxnId="{27329C12-C861-45F3-8BCB-8423A0348386}">
      <dgm:prSet/>
      <dgm:spPr/>
      <dgm:t>
        <a:bodyPr/>
        <a:lstStyle/>
        <a:p>
          <a:endParaRPr lang="en-US"/>
        </a:p>
      </dgm:t>
    </dgm:pt>
    <dgm:pt modelId="{49CE8592-4049-4B8F-9586-BFC0B02790FA}" type="sibTrans" cxnId="{27329C12-C861-45F3-8BCB-8423A0348386}">
      <dgm:prSet/>
      <dgm:spPr/>
      <dgm:t>
        <a:bodyPr/>
        <a:lstStyle/>
        <a:p>
          <a:endParaRPr lang="en-US"/>
        </a:p>
      </dgm:t>
    </dgm:pt>
    <dgm:pt modelId="{67FE416C-86C8-4272-97A8-37A439255594}">
      <dgm:prSet/>
      <dgm:spPr/>
      <dgm:t>
        <a:bodyPr/>
        <a:lstStyle/>
        <a:p>
          <a:r>
            <a:rPr lang="en-IN" dirty="0"/>
            <a:t>K-nearest neighbour heuristic</a:t>
          </a:r>
          <a:endParaRPr lang="en-US" dirty="0"/>
        </a:p>
      </dgm:t>
    </dgm:pt>
    <dgm:pt modelId="{84D30CF2-A2D9-4356-A5CF-0D0C5266D666}" type="parTrans" cxnId="{4C15837B-B641-4B58-8165-7D1D98F6E8C4}">
      <dgm:prSet/>
      <dgm:spPr/>
      <dgm:t>
        <a:bodyPr/>
        <a:lstStyle/>
        <a:p>
          <a:endParaRPr lang="en-US"/>
        </a:p>
      </dgm:t>
    </dgm:pt>
    <dgm:pt modelId="{55C02F0E-4EB3-4CC4-91E3-5D248ED77352}" type="sibTrans" cxnId="{4C15837B-B641-4B58-8165-7D1D98F6E8C4}">
      <dgm:prSet/>
      <dgm:spPr/>
      <dgm:t>
        <a:bodyPr/>
        <a:lstStyle/>
        <a:p>
          <a:endParaRPr lang="en-US"/>
        </a:p>
      </dgm:t>
    </dgm:pt>
    <dgm:pt modelId="{B4D5D68E-CCDE-44D5-BC7A-62007F70EB83}">
      <dgm:prSet/>
      <dgm:spPr/>
      <dgm:t>
        <a:bodyPr/>
        <a:lstStyle/>
        <a:p>
          <a:r>
            <a:rPr lang="en-IN"/>
            <a:t>MILP (Mixed Integer Linear Programming) Approach</a:t>
          </a:r>
          <a:endParaRPr lang="en-US"/>
        </a:p>
      </dgm:t>
    </dgm:pt>
    <dgm:pt modelId="{257A403B-E453-43BC-9A81-77F7BEFBC035}" type="parTrans" cxnId="{18A61ACF-C90F-40E4-A430-527B9250EDCF}">
      <dgm:prSet/>
      <dgm:spPr/>
      <dgm:t>
        <a:bodyPr/>
        <a:lstStyle/>
        <a:p>
          <a:endParaRPr lang="en-US"/>
        </a:p>
      </dgm:t>
    </dgm:pt>
    <dgm:pt modelId="{F6199EF2-22E9-4F34-96D6-B770CCAC1FA5}" type="sibTrans" cxnId="{18A61ACF-C90F-40E4-A430-527B9250EDCF}">
      <dgm:prSet/>
      <dgm:spPr/>
      <dgm:t>
        <a:bodyPr/>
        <a:lstStyle/>
        <a:p>
          <a:endParaRPr lang="en-US"/>
        </a:p>
      </dgm:t>
    </dgm:pt>
    <dgm:pt modelId="{F9D3AE51-B5B0-46B7-BF27-4D899D528D21}" type="pres">
      <dgm:prSet presAssocID="{94966014-3B59-43E6-99D1-2DB47F4A1BF1}" presName="linear" presStyleCnt="0">
        <dgm:presLayoutVars>
          <dgm:animLvl val="lvl"/>
          <dgm:resizeHandles val="exact"/>
        </dgm:presLayoutVars>
      </dgm:prSet>
      <dgm:spPr/>
    </dgm:pt>
    <dgm:pt modelId="{3C4DE588-934C-4A7A-97C4-2D8EA16D24C9}" type="pres">
      <dgm:prSet presAssocID="{191F7C77-6E0E-4A4F-885A-28ED73E53F5B}" presName="parentText" presStyleLbl="node1" presStyleIdx="0" presStyleCnt="3">
        <dgm:presLayoutVars>
          <dgm:chMax val="0"/>
          <dgm:bulletEnabled val="1"/>
        </dgm:presLayoutVars>
      </dgm:prSet>
      <dgm:spPr/>
    </dgm:pt>
    <dgm:pt modelId="{1F3A6127-BECD-4785-B167-61B4B4B9612B}" type="pres">
      <dgm:prSet presAssocID="{1EBE841A-D19B-4040-8A25-5F598CD80896}" presName="spacer" presStyleCnt="0"/>
      <dgm:spPr/>
    </dgm:pt>
    <dgm:pt modelId="{11F95E90-8986-4095-A3AD-BECD4D57ED96}" type="pres">
      <dgm:prSet presAssocID="{1FF67970-B09F-4B03-B271-772E141527F5}" presName="parentText" presStyleLbl="node1" presStyleIdx="1" presStyleCnt="3">
        <dgm:presLayoutVars>
          <dgm:chMax val="0"/>
          <dgm:bulletEnabled val="1"/>
        </dgm:presLayoutVars>
      </dgm:prSet>
      <dgm:spPr/>
    </dgm:pt>
    <dgm:pt modelId="{BB03CBFF-63CF-4311-9AD0-01FF6920812B}" type="pres">
      <dgm:prSet presAssocID="{1FF67970-B09F-4B03-B271-772E141527F5}" presName="childText" presStyleLbl="revTx" presStyleIdx="0" presStyleCnt="2">
        <dgm:presLayoutVars>
          <dgm:bulletEnabled val="1"/>
        </dgm:presLayoutVars>
      </dgm:prSet>
      <dgm:spPr/>
    </dgm:pt>
    <dgm:pt modelId="{910C6A28-3175-406E-9A85-9868A4823942}" type="pres">
      <dgm:prSet presAssocID="{7BFC566C-E385-4136-A6FF-0EF7036712A1}" presName="parentText" presStyleLbl="node1" presStyleIdx="2" presStyleCnt="3">
        <dgm:presLayoutVars>
          <dgm:chMax val="0"/>
          <dgm:bulletEnabled val="1"/>
        </dgm:presLayoutVars>
      </dgm:prSet>
      <dgm:spPr/>
    </dgm:pt>
    <dgm:pt modelId="{B96E37A3-D60F-457C-9FE7-23198662505E}" type="pres">
      <dgm:prSet presAssocID="{7BFC566C-E385-4136-A6FF-0EF7036712A1}" presName="childText" presStyleLbl="revTx" presStyleIdx="1" presStyleCnt="2">
        <dgm:presLayoutVars>
          <dgm:bulletEnabled val="1"/>
        </dgm:presLayoutVars>
      </dgm:prSet>
      <dgm:spPr/>
    </dgm:pt>
  </dgm:ptLst>
  <dgm:cxnLst>
    <dgm:cxn modelId="{AD3DAE10-510A-4662-BF8A-6D753B4C7C02}" srcId="{1FF67970-B09F-4B03-B271-772E141527F5}" destId="{7E77077F-804F-47C7-BDC7-BE43931C1914}" srcOrd="1" destOrd="0" parTransId="{8CE9DF77-D5E0-4D2D-8B3E-B8B895E0FFFD}" sibTransId="{ED15F70C-53E1-44B3-BCCB-ABCD7EFB27C2}"/>
    <dgm:cxn modelId="{27329C12-C861-45F3-8BCB-8423A0348386}" srcId="{94966014-3B59-43E6-99D1-2DB47F4A1BF1}" destId="{7BFC566C-E385-4136-A6FF-0EF7036712A1}" srcOrd="2" destOrd="0" parTransId="{F2F3AA3F-4B31-4329-8827-F43BCC1DE74C}" sibTransId="{49CE8592-4049-4B8F-9586-BFC0B02790FA}"/>
    <dgm:cxn modelId="{D880F512-ADA2-4D46-818F-D243F8C872FB}" type="presOf" srcId="{1FF67970-B09F-4B03-B271-772E141527F5}" destId="{11F95E90-8986-4095-A3AD-BECD4D57ED96}" srcOrd="0" destOrd="0" presId="urn:microsoft.com/office/officeart/2005/8/layout/vList2"/>
    <dgm:cxn modelId="{DED8E65D-F9CA-4657-87EB-52CF13AA96AD}" srcId="{1FF67970-B09F-4B03-B271-772E141527F5}" destId="{F2824372-1B79-4D49-BB99-C7F101BB067A}" srcOrd="0" destOrd="0" parTransId="{45007CD6-2A31-41D1-92D2-C499E58B5BF9}" sibTransId="{E5DA242A-F66C-4B0F-8FC2-4B4F6807944A}"/>
    <dgm:cxn modelId="{89892E60-A504-4C26-A581-3AEF3EF2D67C}" type="presOf" srcId="{67FE416C-86C8-4272-97A8-37A439255594}" destId="{B96E37A3-D60F-457C-9FE7-23198662505E}" srcOrd="0" destOrd="0" presId="urn:microsoft.com/office/officeart/2005/8/layout/vList2"/>
    <dgm:cxn modelId="{62D0A149-B3F0-4CE5-BE89-13057466B019}" type="presOf" srcId="{94966014-3B59-43E6-99D1-2DB47F4A1BF1}" destId="{F9D3AE51-B5B0-46B7-BF27-4D899D528D21}" srcOrd="0" destOrd="0" presId="urn:microsoft.com/office/officeart/2005/8/layout/vList2"/>
    <dgm:cxn modelId="{4C15837B-B641-4B58-8165-7D1D98F6E8C4}" srcId="{7BFC566C-E385-4136-A6FF-0EF7036712A1}" destId="{67FE416C-86C8-4272-97A8-37A439255594}" srcOrd="0" destOrd="0" parTransId="{84D30CF2-A2D9-4356-A5CF-0D0C5266D666}" sibTransId="{55C02F0E-4EB3-4CC4-91E3-5D248ED77352}"/>
    <dgm:cxn modelId="{97BE4886-692A-45B2-BB73-C3C91E1821BA}" srcId="{94966014-3B59-43E6-99D1-2DB47F4A1BF1}" destId="{1FF67970-B09F-4B03-B271-772E141527F5}" srcOrd="1" destOrd="0" parTransId="{54611C3A-C1DF-4B9D-8840-5EF64B8E644D}" sibTransId="{5D2231EF-4603-43AE-8423-B0787A13016B}"/>
    <dgm:cxn modelId="{ACC1E694-634C-470B-8780-534822BACC51}" type="presOf" srcId="{F2824372-1B79-4D49-BB99-C7F101BB067A}" destId="{BB03CBFF-63CF-4311-9AD0-01FF6920812B}" srcOrd="0" destOrd="0" presId="urn:microsoft.com/office/officeart/2005/8/layout/vList2"/>
    <dgm:cxn modelId="{2460B99B-4B00-4359-B8FA-5364C22528E5}" type="presOf" srcId="{7E77077F-804F-47C7-BDC7-BE43931C1914}" destId="{BB03CBFF-63CF-4311-9AD0-01FF6920812B}" srcOrd="0" destOrd="1" presId="urn:microsoft.com/office/officeart/2005/8/layout/vList2"/>
    <dgm:cxn modelId="{7F559A9F-0C36-4639-83AA-9DEF72414E40}" srcId="{1FF67970-B09F-4B03-B271-772E141527F5}" destId="{0869936C-FDA0-40B9-B96F-3575E9B28968}" srcOrd="2" destOrd="0" parTransId="{F1640C8D-25A2-432D-8001-EEAF7D4931B0}" sibTransId="{1D627511-9C75-4D84-94C4-B98DA49F3B73}"/>
    <dgm:cxn modelId="{4BF0F09F-E1B2-4169-AF0B-8591256C46CD}" srcId="{94966014-3B59-43E6-99D1-2DB47F4A1BF1}" destId="{191F7C77-6E0E-4A4F-885A-28ED73E53F5B}" srcOrd="0" destOrd="0" parTransId="{B7721EF2-AD56-43D4-90EE-869CED501755}" sibTransId="{1EBE841A-D19B-4040-8A25-5F598CD80896}"/>
    <dgm:cxn modelId="{0361C3A7-7936-4E98-B67C-D00E1843699E}" type="presOf" srcId="{0869936C-FDA0-40B9-B96F-3575E9B28968}" destId="{BB03CBFF-63CF-4311-9AD0-01FF6920812B}" srcOrd="0" destOrd="2" presId="urn:microsoft.com/office/officeart/2005/8/layout/vList2"/>
    <dgm:cxn modelId="{75E017AE-36C5-411E-95A1-4FE2BC87B4F9}" type="presOf" srcId="{B4D5D68E-CCDE-44D5-BC7A-62007F70EB83}" destId="{B96E37A3-D60F-457C-9FE7-23198662505E}" srcOrd="0" destOrd="1" presId="urn:microsoft.com/office/officeart/2005/8/layout/vList2"/>
    <dgm:cxn modelId="{56FE5FC0-14C0-4EF8-812A-6FE497C7C19D}" type="presOf" srcId="{7BFC566C-E385-4136-A6FF-0EF7036712A1}" destId="{910C6A28-3175-406E-9A85-9868A4823942}" srcOrd="0" destOrd="0" presId="urn:microsoft.com/office/officeart/2005/8/layout/vList2"/>
    <dgm:cxn modelId="{18A61ACF-C90F-40E4-A430-527B9250EDCF}" srcId="{7BFC566C-E385-4136-A6FF-0EF7036712A1}" destId="{B4D5D68E-CCDE-44D5-BC7A-62007F70EB83}" srcOrd="1" destOrd="0" parTransId="{257A403B-E453-43BC-9A81-77F7BEFBC035}" sibTransId="{F6199EF2-22E9-4F34-96D6-B770CCAC1FA5}"/>
    <dgm:cxn modelId="{BA396CE4-A4A3-44F8-81A4-CE1AE6148F6D}" type="presOf" srcId="{191F7C77-6E0E-4A4F-885A-28ED73E53F5B}" destId="{3C4DE588-934C-4A7A-97C4-2D8EA16D24C9}" srcOrd="0" destOrd="0" presId="urn:microsoft.com/office/officeart/2005/8/layout/vList2"/>
    <dgm:cxn modelId="{1FC8695A-91A2-40C5-867E-22A6728E3B12}" type="presParOf" srcId="{F9D3AE51-B5B0-46B7-BF27-4D899D528D21}" destId="{3C4DE588-934C-4A7A-97C4-2D8EA16D24C9}" srcOrd="0" destOrd="0" presId="urn:microsoft.com/office/officeart/2005/8/layout/vList2"/>
    <dgm:cxn modelId="{DABA3359-E3C9-43DE-BC2D-3D163CBF5270}" type="presParOf" srcId="{F9D3AE51-B5B0-46B7-BF27-4D899D528D21}" destId="{1F3A6127-BECD-4785-B167-61B4B4B9612B}" srcOrd="1" destOrd="0" presId="urn:microsoft.com/office/officeart/2005/8/layout/vList2"/>
    <dgm:cxn modelId="{39F22E9D-26E8-47A3-A1C3-9478612AC783}" type="presParOf" srcId="{F9D3AE51-B5B0-46B7-BF27-4D899D528D21}" destId="{11F95E90-8986-4095-A3AD-BECD4D57ED96}" srcOrd="2" destOrd="0" presId="urn:microsoft.com/office/officeart/2005/8/layout/vList2"/>
    <dgm:cxn modelId="{D8C486F9-23CF-4469-9C9E-D342F643B826}" type="presParOf" srcId="{F9D3AE51-B5B0-46B7-BF27-4D899D528D21}" destId="{BB03CBFF-63CF-4311-9AD0-01FF6920812B}" srcOrd="3" destOrd="0" presId="urn:microsoft.com/office/officeart/2005/8/layout/vList2"/>
    <dgm:cxn modelId="{650FFCB6-4AA7-449F-AAA2-F671B4C1ED9C}" type="presParOf" srcId="{F9D3AE51-B5B0-46B7-BF27-4D899D528D21}" destId="{910C6A28-3175-406E-9A85-9868A4823942}" srcOrd="4" destOrd="0" presId="urn:microsoft.com/office/officeart/2005/8/layout/vList2"/>
    <dgm:cxn modelId="{6A5555F9-4452-49EB-851F-992F221BC474}" type="presParOf" srcId="{F9D3AE51-B5B0-46B7-BF27-4D899D528D21}" destId="{B96E37A3-D60F-457C-9FE7-23198662505E}"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B4E159-FC20-464E-9C59-CA0FDC63F8D6}" type="doc">
      <dgm:prSet loTypeId="urn:microsoft.com/office/officeart/2005/8/layout/vProcess5" loCatId="process" qsTypeId="urn:microsoft.com/office/officeart/2005/8/quickstyle/simple1" qsCatId="simple" csTypeId="urn:microsoft.com/office/officeart/2005/8/colors/accent3_2" csCatId="accent3"/>
      <dgm:spPr/>
      <dgm:t>
        <a:bodyPr/>
        <a:lstStyle/>
        <a:p>
          <a:endParaRPr lang="en-US"/>
        </a:p>
      </dgm:t>
    </dgm:pt>
    <dgm:pt modelId="{6806C01F-21AE-472A-A982-A53792E538DC}">
      <dgm:prSet/>
      <dgm:spPr/>
      <dgm:t>
        <a:bodyPr/>
        <a:lstStyle/>
        <a:p>
          <a:r>
            <a:rPr lang="en-US" b="1"/>
            <a:t>Implementation of Nearest Neighbor Heuristic</a:t>
          </a:r>
          <a:endParaRPr lang="en-US"/>
        </a:p>
      </dgm:t>
    </dgm:pt>
    <dgm:pt modelId="{790806EB-A80E-48A4-B29F-055773D997A9}" type="parTrans" cxnId="{CEB5577B-B325-4E36-9077-6F4080D86BBF}">
      <dgm:prSet/>
      <dgm:spPr/>
      <dgm:t>
        <a:bodyPr/>
        <a:lstStyle/>
        <a:p>
          <a:endParaRPr lang="en-US"/>
        </a:p>
      </dgm:t>
    </dgm:pt>
    <dgm:pt modelId="{37A8413E-10A1-43ED-BA48-F5C4B06B7614}" type="sibTrans" cxnId="{CEB5577B-B325-4E36-9077-6F4080D86BBF}">
      <dgm:prSet/>
      <dgm:spPr/>
      <dgm:t>
        <a:bodyPr/>
        <a:lstStyle/>
        <a:p>
          <a:endParaRPr lang="en-US"/>
        </a:p>
      </dgm:t>
    </dgm:pt>
    <dgm:pt modelId="{E08D46A9-1D5F-416A-9F51-A3050C869391}">
      <dgm:prSet/>
      <dgm:spPr/>
      <dgm:t>
        <a:bodyPr/>
        <a:lstStyle/>
        <a:p>
          <a:r>
            <a:rPr lang="en-US" b="1"/>
            <a:t>Routing Logic and Sequential Assignment</a:t>
          </a:r>
          <a:r>
            <a:rPr lang="en-US"/>
            <a:t>: </a:t>
          </a:r>
        </a:p>
      </dgm:t>
    </dgm:pt>
    <dgm:pt modelId="{F26C2F0A-F322-406C-AABB-3B8FB85E02C3}" type="parTrans" cxnId="{71BF3F78-B01C-4694-BC06-BA513B5C7173}">
      <dgm:prSet/>
      <dgm:spPr/>
      <dgm:t>
        <a:bodyPr/>
        <a:lstStyle/>
        <a:p>
          <a:endParaRPr lang="en-US"/>
        </a:p>
      </dgm:t>
    </dgm:pt>
    <dgm:pt modelId="{B6C37D6E-FE6A-4B22-9BDE-A9E1FF9FE01E}" type="sibTrans" cxnId="{71BF3F78-B01C-4694-BC06-BA513B5C7173}">
      <dgm:prSet/>
      <dgm:spPr/>
      <dgm:t>
        <a:bodyPr/>
        <a:lstStyle/>
        <a:p>
          <a:endParaRPr lang="en-US"/>
        </a:p>
      </dgm:t>
    </dgm:pt>
    <dgm:pt modelId="{68346CD4-2BBA-4991-9ABA-45D0BC626E88}">
      <dgm:prSet/>
      <dgm:spPr/>
      <dgm:t>
        <a:bodyPr/>
        <a:lstStyle/>
        <a:p>
          <a:r>
            <a:rPr lang="en-US" b="1"/>
            <a:t>Balanced Distribution Through a Toggle Mechanism</a:t>
          </a:r>
          <a:endParaRPr lang="en-US"/>
        </a:p>
      </dgm:t>
    </dgm:pt>
    <dgm:pt modelId="{0081141B-26F3-48ED-A4FD-3C498025599D}" type="parTrans" cxnId="{195A8C2F-6AAB-4E67-9496-DDD42DCDEC2D}">
      <dgm:prSet/>
      <dgm:spPr/>
      <dgm:t>
        <a:bodyPr/>
        <a:lstStyle/>
        <a:p>
          <a:endParaRPr lang="en-US"/>
        </a:p>
      </dgm:t>
    </dgm:pt>
    <dgm:pt modelId="{129D260A-EFCD-49E6-9535-20DF5D4D3308}" type="sibTrans" cxnId="{195A8C2F-6AAB-4E67-9496-DDD42DCDEC2D}">
      <dgm:prSet/>
      <dgm:spPr/>
      <dgm:t>
        <a:bodyPr/>
        <a:lstStyle/>
        <a:p>
          <a:endParaRPr lang="en-US"/>
        </a:p>
      </dgm:t>
    </dgm:pt>
    <dgm:pt modelId="{71A352A9-3FE0-4725-8A8C-628564E1C10C}">
      <dgm:prSet/>
      <dgm:spPr/>
      <dgm:t>
        <a:bodyPr/>
        <a:lstStyle/>
        <a:p>
          <a:r>
            <a:rPr lang="en-US" b="1"/>
            <a:t>Minimized Travel Distance for Operational Efficiency</a:t>
          </a:r>
          <a:r>
            <a:rPr lang="en-US"/>
            <a:t>: </a:t>
          </a:r>
        </a:p>
      </dgm:t>
    </dgm:pt>
    <dgm:pt modelId="{F673B220-B2F5-4E39-AD22-58E3C91878B0}" type="parTrans" cxnId="{FC9D637A-141E-43BB-A833-5364061FB55C}">
      <dgm:prSet/>
      <dgm:spPr/>
      <dgm:t>
        <a:bodyPr/>
        <a:lstStyle/>
        <a:p>
          <a:endParaRPr lang="en-US"/>
        </a:p>
      </dgm:t>
    </dgm:pt>
    <dgm:pt modelId="{A2EA616B-B647-410C-B267-C70E00DE78F2}" type="sibTrans" cxnId="{FC9D637A-141E-43BB-A833-5364061FB55C}">
      <dgm:prSet/>
      <dgm:spPr/>
      <dgm:t>
        <a:bodyPr/>
        <a:lstStyle/>
        <a:p>
          <a:endParaRPr lang="en-US"/>
        </a:p>
      </dgm:t>
    </dgm:pt>
    <dgm:pt modelId="{BC6E88E6-41EB-40F7-8B79-7A7EC590DA94}">
      <dgm:prSet/>
      <dgm:spPr/>
      <dgm:t>
        <a:bodyPr/>
        <a:lstStyle/>
        <a:p>
          <a:r>
            <a:rPr lang="en-US" b="1"/>
            <a:t>Foundation for Further Optimization</a:t>
          </a:r>
          <a:r>
            <a:rPr lang="en-US"/>
            <a:t>: </a:t>
          </a:r>
        </a:p>
      </dgm:t>
    </dgm:pt>
    <dgm:pt modelId="{0C0F43B1-2076-4EA2-B5FC-4BC83CDA6C48}" type="parTrans" cxnId="{E335A8DD-D450-4D5A-870B-80F909FE4A6D}">
      <dgm:prSet/>
      <dgm:spPr/>
      <dgm:t>
        <a:bodyPr/>
        <a:lstStyle/>
        <a:p>
          <a:endParaRPr lang="en-US"/>
        </a:p>
      </dgm:t>
    </dgm:pt>
    <dgm:pt modelId="{78AAB1A8-A393-4144-98F7-8F0DBFE1A648}" type="sibTrans" cxnId="{E335A8DD-D450-4D5A-870B-80F909FE4A6D}">
      <dgm:prSet/>
      <dgm:spPr/>
      <dgm:t>
        <a:bodyPr/>
        <a:lstStyle/>
        <a:p>
          <a:endParaRPr lang="en-US"/>
        </a:p>
      </dgm:t>
    </dgm:pt>
    <dgm:pt modelId="{DA0ABC36-BC55-4479-AB64-B8285444A723}" type="pres">
      <dgm:prSet presAssocID="{30B4E159-FC20-464E-9C59-CA0FDC63F8D6}" presName="outerComposite" presStyleCnt="0">
        <dgm:presLayoutVars>
          <dgm:chMax val="5"/>
          <dgm:dir/>
          <dgm:resizeHandles val="exact"/>
        </dgm:presLayoutVars>
      </dgm:prSet>
      <dgm:spPr/>
    </dgm:pt>
    <dgm:pt modelId="{C8777F02-A6CF-4AFC-863A-462D979BE8F1}" type="pres">
      <dgm:prSet presAssocID="{30B4E159-FC20-464E-9C59-CA0FDC63F8D6}" presName="dummyMaxCanvas" presStyleCnt="0">
        <dgm:presLayoutVars/>
      </dgm:prSet>
      <dgm:spPr/>
    </dgm:pt>
    <dgm:pt modelId="{0BAF01E2-AE59-4193-BF70-3823FB253AC2}" type="pres">
      <dgm:prSet presAssocID="{30B4E159-FC20-464E-9C59-CA0FDC63F8D6}" presName="FiveNodes_1" presStyleLbl="node1" presStyleIdx="0" presStyleCnt="5">
        <dgm:presLayoutVars>
          <dgm:bulletEnabled val="1"/>
        </dgm:presLayoutVars>
      </dgm:prSet>
      <dgm:spPr/>
    </dgm:pt>
    <dgm:pt modelId="{9BC07A7E-0AB6-43AC-B0A1-074091E4336D}" type="pres">
      <dgm:prSet presAssocID="{30B4E159-FC20-464E-9C59-CA0FDC63F8D6}" presName="FiveNodes_2" presStyleLbl="node1" presStyleIdx="1" presStyleCnt="5">
        <dgm:presLayoutVars>
          <dgm:bulletEnabled val="1"/>
        </dgm:presLayoutVars>
      </dgm:prSet>
      <dgm:spPr/>
    </dgm:pt>
    <dgm:pt modelId="{2AF20C42-9266-418C-ACE6-BCBF2F2C0A21}" type="pres">
      <dgm:prSet presAssocID="{30B4E159-FC20-464E-9C59-CA0FDC63F8D6}" presName="FiveNodes_3" presStyleLbl="node1" presStyleIdx="2" presStyleCnt="5">
        <dgm:presLayoutVars>
          <dgm:bulletEnabled val="1"/>
        </dgm:presLayoutVars>
      </dgm:prSet>
      <dgm:spPr/>
    </dgm:pt>
    <dgm:pt modelId="{834B9334-343F-4BC1-B27C-71CC8EF87C7B}" type="pres">
      <dgm:prSet presAssocID="{30B4E159-FC20-464E-9C59-CA0FDC63F8D6}" presName="FiveNodes_4" presStyleLbl="node1" presStyleIdx="3" presStyleCnt="5">
        <dgm:presLayoutVars>
          <dgm:bulletEnabled val="1"/>
        </dgm:presLayoutVars>
      </dgm:prSet>
      <dgm:spPr/>
    </dgm:pt>
    <dgm:pt modelId="{6F4D06A6-12F5-437F-A61D-1F4771C1A5B9}" type="pres">
      <dgm:prSet presAssocID="{30B4E159-FC20-464E-9C59-CA0FDC63F8D6}" presName="FiveNodes_5" presStyleLbl="node1" presStyleIdx="4" presStyleCnt="5">
        <dgm:presLayoutVars>
          <dgm:bulletEnabled val="1"/>
        </dgm:presLayoutVars>
      </dgm:prSet>
      <dgm:spPr/>
    </dgm:pt>
    <dgm:pt modelId="{F11C05B0-DACB-4031-B895-5F0F40F22CC2}" type="pres">
      <dgm:prSet presAssocID="{30B4E159-FC20-464E-9C59-CA0FDC63F8D6}" presName="FiveConn_1-2" presStyleLbl="fgAccFollowNode1" presStyleIdx="0" presStyleCnt="4">
        <dgm:presLayoutVars>
          <dgm:bulletEnabled val="1"/>
        </dgm:presLayoutVars>
      </dgm:prSet>
      <dgm:spPr/>
    </dgm:pt>
    <dgm:pt modelId="{8DE64574-510B-430F-9435-20E16990ABC1}" type="pres">
      <dgm:prSet presAssocID="{30B4E159-FC20-464E-9C59-CA0FDC63F8D6}" presName="FiveConn_2-3" presStyleLbl="fgAccFollowNode1" presStyleIdx="1" presStyleCnt="4">
        <dgm:presLayoutVars>
          <dgm:bulletEnabled val="1"/>
        </dgm:presLayoutVars>
      </dgm:prSet>
      <dgm:spPr/>
    </dgm:pt>
    <dgm:pt modelId="{842C32CC-8D57-43A5-BF53-879F283A3860}" type="pres">
      <dgm:prSet presAssocID="{30B4E159-FC20-464E-9C59-CA0FDC63F8D6}" presName="FiveConn_3-4" presStyleLbl="fgAccFollowNode1" presStyleIdx="2" presStyleCnt="4">
        <dgm:presLayoutVars>
          <dgm:bulletEnabled val="1"/>
        </dgm:presLayoutVars>
      </dgm:prSet>
      <dgm:spPr/>
    </dgm:pt>
    <dgm:pt modelId="{7195B53A-7DDC-44EB-BF5D-F20E5E55EEE6}" type="pres">
      <dgm:prSet presAssocID="{30B4E159-FC20-464E-9C59-CA0FDC63F8D6}" presName="FiveConn_4-5" presStyleLbl="fgAccFollowNode1" presStyleIdx="3" presStyleCnt="4">
        <dgm:presLayoutVars>
          <dgm:bulletEnabled val="1"/>
        </dgm:presLayoutVars>
      </dgm:prSet>
      <dgm:spPr/>
    </dgm:pt>
    <dgm:pt modelId="{CBBCA28E-428F-4C1D-A6BA-D05E18A6C550}" type="pres">
      <dgm:prSet presAssocID="{30B4E159-FC20-464E-9C59-CA0FDC63F8D6}" presName="FiveNodes_1_text" presStyleLbl="node1" presStyleIdx="4" presStyleCnt="5">
        <dgm:presLayoutVars>
          <dgm:bulletEnabled val="1"/>
        </dgm:presLayoutVars>
      </dgm:prSet>
      <dgm:spPr/>
    </dgm:pt>
    <dgm:pt modelId="{05DE4546-C0EE-43BC-92D7-F78EA121CB43}" type="pres">
      <dgm:prSet presAssocID="{30B4E159-FC20-464E-9C59-CA0FDC63F8D6}" presName="FiveNodes_2_text" presStyleLbl="node1" presStyleIdx="4" presStyleCnt="5">
        <dgm:presLayoutVars>
          <dgm:bulletEnabled val="1"/>
        </dgm:presLayoutVars>
      </dgm:prSet>
      <dgm:spPr/>
    </dgm:pt>
    <dgm:pt modelId="{4AF8408A-C782-413E-95FE-C027203D3789}" type="pres">
      <dgm:prSet presAssocID="{30B4E159-FC20-464E-9C59-CA0FDC63F8D6}" presName="FiveNodes_3_text" presStyleLbl="node1" presStyleIdx="4" presStyleCnt="5">
        <dgm:presLayoutVars>
          <dgm:bulletEnabled val="1"/>
        </dgm:presLayoutVars>
      </dgm:prSet>
      <dgm:spPr/>
    </dgm:pt>
    <dgm:pt modelId="{6E9DFD0E-E732-44B2-B60D-7E295AC1E208}" type="pres">
      <dgm:prSet presAssocID="{30B4E159-FC20-464E-9C59-CA0FDC63F8D6}" presName="FiveNodes_4_text" presStyleLbl="node1" presStyleIdx="4" presStyleCnt="5">
        <dgm:presLayoutVars>
          <dgm:bulletEnabled val="1"/>
        </dgm:presLayoutVars>
      </dgm:prSet>
      <dgm:spPr/>
    </dgm:pt>
    <dgm:pt modelId="{EC954F78-4417-4DFA-85D5-D6AAFBB82D81}" type="pres">
      <dgm:prSet presAssocID="{30B4E159-FC20-464E-9C59-CA0FDC63F8D6}" presName="FiveNodes_5_text" presStyleLbl="node1" presStyleIdx="4" presStyleCnt="5">
        <dgm:presLayoutVars>
          <dgm:bulletEnabled val="1"/>
        </dgm:presLayoutVars>
      </dgm:prSet>
      <dgm:spPr/>
    </dgm:pt>
  </dgm:ptLst>
  <dgm:cxnLst>
    <dgm:cxn modelId="{FC532D0E-04C4-4427-AA2D-DBB86D083316}" type="presOf" srcId="{68346CD4-2BBA-4991-9ABA-45D0BC626E88}" destId="{2AF20C42-9266-418C-ACE6-BCBF2F2C0A21}" srcOrd="0" destOrd="0" presId="urn:microsoft.com/office/officeart/2005/8/layout/vProcess5"/>
    <dgm:cxn modelId="{36BADF18-159A-4A45-A45B-DC4D1D5D9348}" type="presOf" srcId="{129D260A-EFCD-49E6-9535-20DF5D4D3308}" destId="{842C32CC-8D57-43A5-BF53-879F283A3860}" srcOrd="0" destOrd="0" presId="urn:microsoft.com/office/officeart/2005/8/layout/vProcess5"/>
    <dgm:cxn modelId="{B71ECC19-A35D-47AA-9CB1-67C795DB09A3}" type="presOf" srcId="{BC6E88E6-41EB-40F7-8B79-7A7EC590DA94}" destId="{6F4D06A6-12F5-437F-A61D-1F4771C1A5B9}" srcOrd="0" destOrd="0" presId="urn:microsoft.com/office/officeart/2005/8/layout/vProcess5"/>
    <dgm:cxn modelId="{195A8C2F-6AAB-4E67-9496-DDD42DCDEC2D}" srcId="{30B4E159-FC20-464E-9C59-CA0FDC63F8D6}" destId="{68346CD4-2BBA-4991-9ABA-45D0BC626E88}" srcOrd="2" destOrd="0" parTransId="{0081141B-26F3-48ED-A4FD-3C498025599D}" sibTransId="{129D260A-EFCD-49E6-9535-20DF5D4D3308}"/>
    <dgm:cxn modelId="{4A1BF55D-A8C8-4B97-834E-BABDC40C35A3}" type="presOf" srcId="{BC6E88E6-41EB-40F7-8B79-7A7EC590DA94}" destId="{EC954F78-4417-4DFA-85D5-D6AAFBB82D81}" srcOrd="1" destOrd="0" presId="urn:microsoft.com/office/officeart/2005/8/layout/vProcess5"/>
    <dgm:cxn modelId="{3EB34C55-590F-4F28-854B-45B05972C87B}" type="presOf" srcId="{71A352A9-3FE0-4725-8A8C-628564E1C10C}" destId="{6E9DFD0E-E732-44B2-B60D-7E295AC1E208}" srcOrd="1" destOrd="0" presId="urn:microsoft.com/office/officeart/2005/8/layout/vProcess5"/>
    <dgm:cxn modelId="{EF731B57-0164-44EA-920C-1AB0A7ABB0D9}" type="presOf" srcId="{A2EA616B-B647-410C-B267-C70E00DE78F2}" destId="{7195B53A-7DDC-44EB-BF5D-F20E5E55EEE6}" srcOrd="0" destOrd="0" presId="urn:microsoft.com/office/officeart/2005/8/layout/vProcess5"/>
    <dgm:cxn modelId="{71BF3F78-B01C-4694-BC06-BA513B5C7173}" srcId="{30B4E159-FC20-464E-9C59-CA0FDC63F8D6}" destId="{E08D46A9-1D5F-416A-9F51-A3050C869391}" srcOrd="1" destOrd="0" parTransId="{F26C2F0A-F322-406C-AABB-3B8FB85E02C3}" sibTransId="{B6C37D6E-FE6A-4B22-9BDE-A9E1FF9FE01E}"/>
    <dgm:cxn modelId="{FC9D637A-141E-43BB-A833-5364061FB55C}" srcId="{30B4E159-FC20-464E-9C59-CA0FDC63F8D6}" destId="{71A352A9-3FE0-4725-8A8C-628564E1C10C}" srcOrd="3" destOrd="0" parTransId="{F673B220-B2F5-4E39-AD22-58E3C91878B0}" sibTransId="{A2EA616B-B647-410C-B267-C70E00DE78F2}"/>
    <dgm:cxn modelId="{CEB5577B-B325-4E36-9077-6F4080D86BBF}" srcId="{30B4E159-FC20-464E-9C59-CA0FDC63F8D6}" destId="{6806C01F-21AE-472A-A982-A53792E538DC}" srcOrd="0" destOrd="0" parTransId="{790806EB-A80E-48A4-B29F-055773D997A9}" sibTransId="{37A8413E-10A1-43ED-BA48-F5C4B06B7614}"/>
    <dgm:cxn modelId="{2D429F85-A212-494B-9F92-322CA3F9DAC0}" type="presOf" srcId="{37A8413E-10A1-43ED-BA48-F5C4B06B7614}" destId="{F11C05B0-DACB-4031-B895-5F0F40F22CC2}" srcOrd="0" destOrd="0" presId="urn:microsoft.com/office/officeart/2005/8/layout/vProcess5"/>
    <dgm:cxn modelId="{4A29E489-4C25-4851-92F5-7E2E58AF80DF}" type="presOf" srcId="{30B4E159-FC20-464E-9C59-CA0FDC63F8D6}" destId="{DA0ABC36-BC55-4479-AB64-B8285444A723}" srcOrd="0" destOrd="0" presId="urn:microsoft.com/office/officeart/2005/8/layout/vProcess5"/>
    <dgm:cxn modelId="{2FBBFC8F-B76F-4480-8E15-FF3133B8788C}" type="presOf" srcId="{6806C01F-21AE-472A-A982-A53792E538DC}" destId="{CBBCA28E-428F-4C1D-A6BA-D05E18A6C550}" srcOrd="1" destOrd="0" presId="urn:microsoft.com/office/officeart/2005/8/layout/vProcess5"/>
    <dgm:cxn modelId="{E4B69994-F060-4584-A0C0-C0719B27F651}" type="presOf" srcId="{E08D46A9-1D5F-416A-9F51-A3050C869391}" destId="{9BC07A7E-0AB6-43AC-B0A1-074091E4336D}" srcOrd="0" destOrd="0" presId="urn:microsoft.com/office/officeart/2005/8/layout/vProcess5"/>
    <dgm:cxn modelId="{E1A33B96-D40C-42E6-AA88-328B5E888686}" type="presOf" srcId="{6806C01F-21AE-472A-A982-A53792E538DC}" destId="{0BAF01E2-AE59-4193-BF70-3823FB253AC2}" srcOrd="0" destOrd="0" presId="urn:microsoft.com/office/officeart/2005/8/layout/vProcess5"/>
    <dgm:cxn modelId="{D81A9D9A-AC51-40B3-B3A8-3618450395BA}" type="presOf" srcId="{B6C37D6E-FE6A-4B22-9BDE-A9E1FF9FE01E}" destId="{8DE64574-510B-430F-9435-20E16990ABC1}" srcOrd="0" destOrd="0" presId="urn:microsoft.com/office/officeart/2005/8/layout/vProcess5"/>
    <dgm:cxn modelId="{AC95ACAC-4693-4641-97B4-07D063FA6AEE}" type="presOf" srcId="{E08D46A9-1D5F-416A-9F51-A3050C869391}" destId="{05DE4546-C0EE-43BC-92D7-F78EA121CB43}" srcOrd="1" destOrd="0" presId="urn:microsoft.com/office/officeart/2005/8/layout/vProcess5"/>
    <dgm:cxn modelId="{379F1AD7-C540-4922-BC7B-3A2D8C9F03A4}" type="presOf" srcId="{71A352A9-3FE0-4725-8A8C-628564E1C10C}" destId="{834B9334-343F-4BC1-B27C-71CC8EF87C7B}" srcOrd="0" destOrd="0" presId="urn:microsoft.com/office/officeart/2005/8/layout/vProcess5"/>
    <dgm:cxn modelId="{E335A8DD-D450-4D5A-870B-80F909FE4A6D}" srcId="{30B4E159-FC20-464E-9C59-CA0FDC63F8D6}" destId="{BC6E88E6-41EB-40F7-8B79-7A7EC590DA94}" srcOrd="4" destOrd="0" parTransId="{0C0F43B1-2076-4EA2-B5FC-4BC83CDA6C48}" sibTransId="{78AAB1A8-A393-4144-98F7-8F0DBFE1A648}"/>
    <dgm:cxn modelId="{3E39DCDF-42EB-49A0-99E4-E0643CC86E8A}" type="presOf" srcId="{68346CD4-2BBA-4991-9ABA-45D0BC626E88}" destId="{4AF8408A-C782-413E-95FE-C027203D3789}" srcOrd="1" destOrd="0" presId="urn:microsoft.com/office/officeart/2005/8/layout/vProcess5"/>
    <dgm:cxn modelId="{E90CB6E0-FE42-4A43-81BA-76DFC1B3C8D7}" type="presParOf" srcId="{DA0ABC36-BC55-4479-AB64-B8285444A723}" destId="{C8777F02-A6CF-4AFC-863A-462D979BE8F1}" srcOrd="0" destOrd="0" presId="urn:microsoft.com/office/officeart/2005/8/layout/vProcess5"/>
    <dgm:cxn modelId="{0D905ABC-7D93-4895-A183-BA74C9E66F9A}" type="presParOf" srcId="{DA0ABC36-BC55-4479-AB64-B8285444A723}" destId="{0BAF01E2-AE59-4193-BF70-3823FB253AC2}" srcOrd="1" destOrd="0" presId="urn:microsoft.com/office/officeart/2005/8/layout/vProcess5"/>
    <dgm:cxn modelId="{26C60D86-54C6-4E77-996A-D0D344333818}" type="presParOf" srcId="{DA0ABC36-BC55-4479-AB64-B8285444A723}" destId="{9BC07A7E-0AB6-43AC-B0A1-074091E4336D}" srcOrd="2" destOrd="0" presId="urn:microsoft.com/office/officeart/2005/8/layout/vProcess5"/>
    <dgm:cxn modelId="{DDA1B3C4-AB7E-47EC-890F-AB59EFDC676C}" type="presParOf" srcId="{DA0ABC36-BC55-4479-AB64-B8285444A723}" destId="{2AF20C42-9266-418C-ACE6-BCBF2F2C0A21}" srcOrd="3" destOrd="0" presId="urn:microsoft.com/office/officeart/2005/8/layout/vProcess5"/>
    <dgm:cxn modelId="{8B29B8E3-6C65-4C28-B910-4077695DB4E1}" type="presParOf" srcId="{DA0ABC36-BC55-4479-AB64-B8285444A723}" destId="{834B9334-343F-4BC1-B27C-71CC8EF87C7B}" srcOrd="4" destOrd="0" presId="urn:microsoft.com/office/officeart/2005/8/layout/vProcess5"/>
    <dgm:cxn modelId="{51B06CCF-D921-4E8F-801D-B8BB4118D76C}" type="presParOf" srcId="{DA0ABC36-BC55-4479-AB64-B8285444A723}" destId="{6F4D06A6-12F5-437F-A61D-1F4771C1A5B9}" srcOrd="5" destOrd="0" presId="urn:microsoft.com/office/officeart/2005/8/layout/vProcess5"/>
    <dgm:cxn modelId="{18F3EB6E-DE6B-444A-9E38-9088140CC0DD}" type="presParOf" srcId="{DA0ABC36-BC55-4479-AB64-B8285444A723}" destId="{F11C05B0-DACB-4031-B895-5F0F40F22CC2}" srcOrd="6" destOrd="0" presId="urn:microsoft.com/office/officeart/2005/8/layout/vProcess5"/>
    <dgm:cxn modelId="{45F25B33-DD7A-420C-BD12-D6475F20946B}" type="presParOf" srcId="{DA0ABC36-BC55-4479-AB64-B8285444A723}" destId="{8DE64574-510B-430F-9435-20E16990ABC1}" srcOrd="7" destOrd="0" presId="urn:microsoft.com/office/officeart/2005/8/layout/vProcess5"/>
    <dgm:cxn modelId="{B02B0967-78C7-4DC2-9216-3B031DDFBF38}" type="presParOf" srcId="{DA0ABC36-BC55-4479-AB64-B8285444A723}" destId="{842C32CC-8D57-43A5-BF53-879F283A3860}" srcOrd="8" destOrd="0" presId="urn:microsoft.com/office/officeart/2005/8/layout/vProcess5"/>
    <dgm:cxn modelId="{33CDC5FD-B2DA-4906-8085-EB42E6D840B6}" type="presParOf" srcId="{DA0ABC36-BC55-4479-AB64-B8285444A723}" destId="{7195B53A-7DDC-44EB-BF5D-F20E5E55EEE6}" srcOrd="9" destOrd="0" presId="urn:microsoft.com/office/officeart/2005/8/layout/vProcess5"/>
    <dgm:cxn modelId="{A2382B19-4797-4BD7-8361-4A9D07B551FE}" type="presParOf" srcId="{DA0ABC36-BC55-4479-AB64-B8285444A723}" destId="{CBBCA28E-428F-4C1D-A6BA-D05E18A6C550}" srcOrd="10" destOrd="0" presId="urn:microsoft.com/office/officeart/2005/8/layout/vProcess5"/>
    <dgm:cxn modelId="{EDD32B75-FE7A-4300-B27D-1028EBAAD0CB}" type="presParOf" srcId="{DA0ABC36-BC55-4479-AB64-B8285444A723}" destId="{05DE4546-C0EE-43BC-92D7-F78EA121CB43}" srcOrd="11" destOrd="0" presId="urn:microsoft.com/office/officeart/2005/8/layout/vProcess5"/>
    <dgm:cxn modelId="{092DD542-1C0F-4C75-81A4-F626E107385B}" type="presParOf" srcId="{DA0ABC36-BC55-4479-AB64-B8285444A723}" destId="{4AF8408A-C782-413E-95FE-C027203D3789}" srcOrd="12" destOrd="0" presId="urn:microsoft.com/office/officeart/2005/8/layout/vProcess5"/>
    <dgm:cxn modelId="{663599BD-6732-4747-9E43-2DBADB14C367}" type="presParOf" srcId="{DA0ABC36-BC55-4479-AB64-B8285444A723}" destId="{6E9DFD0E-E732-44B2-B60D-7E295AC1E208}" srcOrd="13" destOrd="0" presId="urn:microsoft.com/office/officeart/2005/8/layout/vProcess5"/>
    <dgm:cxn modelId="{241F6763-06E5-44D8-AE22-F9E6769D37B7}" type="presParOf" srcId="{DA0ABC36-BC55-4479-AB64-B8285444A723}" destId="{EC954F78-4417-4DFA-85D5-D6AAFBB82D81}"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4DE588-934C-4A7A-97C4-2D8EA16D24C9}">
      <dsp:nvSpPr>
        <dsp:cNvPr id="0" name=""/>
        <dsp:cNvSpPr/>
      </dsp:nvSpPr>
      <dsp:spPr>
        <a:xfrm>
          <a:off x="0" y="59604"/>
          <a:ext cx="10095721" cy="64759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dirty="0"/>
            <a:t>mTSP – Multiple Travelling Salesman Problem. </a:t>
          </a:r>
          <a:endParaRPr lang="en-US" sz="2700" kern="1200" dirty="0"/>
        </a:p>
      </dsp:txBody>
      <dsp:txXfrm>
        <a:off x="31613" y="91217"/>
        <a:ext cx="10032495" cy="584369"/>
      </dsp:txXfrm>
    </dsp:sp>
    <dsp:sp modelId="{11F95E90-8986-4095-A3AD-BECD4D57ED96}">
      <dsp:nvSpPr>
        <dsp:cNvPr id="0" name=""/>
        <dsp:cNvSpPr/>
      </dsp:nvSpPr>
      <dsp:spPr>
        <a:xfrm>
          <a:off x="0" y="784959"/>
          <a:ext cx="10095721" cy="647595"/>
        </a:xfrm>
        <a:prstGeom prst="roundRect">
          <a:avLst/>
        </a:prstGeom>
        <a:solidFill>
          <a:schemeClr val="accent2">
            <a:hueOff val="13361"/>
            <a:satOff val="-37863"/>
            <a:lumOff val="235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a:t>NP hard  - </a:t>
          </a:r>
          <a:endParaRPr lang="en-US" sz="2700" kern="1200"/>
        </a:p>
      </dsp:txBody>
      <dsp:txXfrm>
        <a:off x="31613" y="816572"/>
        <a:ext cx="10032495" cy="584369"/>
      </dsp:txXfrm>
    </dsp:sp>
    <dsp:sp modelId="{BB03CBFF-63CF-4311-9AD0-01FF6920812B}">
      <dsp:nvSpPr>
        <dsp:cNvPr id="0" name=""/>
        <dsp:cNvSpPr/>
      </dsp:nvSpPr>
      <dsp:spPr>
        <a:xfrm>
          <a:off x="0" y="1432554"/>
          <a:ext cx="10095721" cy="1089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0539"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IN" sz="2100" kern="1200"/>
            <a:t>Combinatorial Nature</a:t>
          </a:r>
          <a:endParaRPr lang="en-US" sz="2100" kern="1200"/>
        </a:p>
        <a:p>
          <a:pPr marL="228600" lvl="1" indent="-228600" algn="l" defTabSz="933450">
            <a:lnSpc>
              <a:spcPct val="90000"/>
            </a:lnSpc>
            <a:spcBef>
              <a:spcPct val="0"/>
            </a:spcBef>
            <a:spcAft>
              <a:spcPct val="20000"/>
            </a:spcAft>
            <a:buChar char="•"/>
          </a:pPr>
          <a:r>
            <a:rPr lang="en-IN" sz="2100" kern="1200"/>
            <a:t>Complexity with Constraints</a:t>
          </a:r>
          <a:endParaRPr lang="en-US" sz="2100" kern="1200"/>
        </a:p>
        <a:p>
          <a:pPr marL="228600" lvl="1" indent="-228600" algn="l" defTabSz="933450">
            <a:lnSpc>
              <a:spcPct val="90000"/>
            </a:lnSpc>
            <a:spcBef>
              <a:spcPct val="0"/>
            </a:spcBef>
            <a:spcAft>
              <a:spcPct val="20000"/>
            </a:spcAft>
            <a:buChar char="•"/>
          </a:pPr>
          <a:r>
            <a:rPr lang="en-IN" sz="2100" kern="1200"/>
            <a:t>Decision Variables</a:t>
          </a:r>
          <a:endParaRPr lang="en-US" sz="2100" kern="1200"/>
        </a:p>
      </dsp:txBody>
      <dsp:txXfrm>
        <a:off x="0" y="1432554"/>
        <a:ext cx="10095721" cy="1089854"/>
      </dsp:txXfrm>
    </dsp:sp>
    <dsp:sp modelId="{910C6A28-3175-406E-9A85-9868A4823942}">
      <dsp:nvSpPr>
        <dsp:cNvPr id="0" name=""/>
        <dsp:cNvSpPr/>
      </dsp:nvSpPr>
      <dsp:spPr>
        <a:xfrm>
          <a:off x="0" y="2522409"/>
          <a:ext cx="10095721" cy="647595"/>
        </a:xfrm>
        <a:prstGeom prst="roundRect">
          <a:avLst/>
        </a:prstGeom>
        <a:solidFill>
          <a:schemeClr val="accent2">
            <a:hueOff val="26723"/>
            <a:satOff val="-75726"/>
            <a:lumOff val="4706"/>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a:t>Approach Taken </a:t>
          </a:r>
          <a:endParaRPr lang="en-US" sz="2700" kern="1200"/>
        </a:p>
      </dsp:txBody>
      <dsp:txXfrm>
        <a:off x="31613" y="2554022"/>
        <a:ext cx="10032495" cy="584369"/>
      </dsp:txXfrm>
    </dsp:sp>
    <dsp:sp modelId="{B96E37A3-D60F-457C-9FE7-23198662505E}">
      <dsp:nvSpPr>
        <dsp:cNvPr id="0" name=""/>
        <dsp:cNvSpPr/>
      </dsp:nvSpPr>
      <dsp:spPr>
        <a:xfrm>
          <a:off x="0" y="3170004"/>
          <a:ext cx="10095721"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0539"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IN" sz="2100" kern="1200" dirty="0"/>
            <a:t>K-nearest neighbour heuristic</a:t>
          </a:r>
          <a:endParaRPr lang="en-US" sz="2100" kern="1200" dirty="0"/>
        </a:p>
        <a:p>
          <a:pPr marL="228600" lvl="1" indent="-228600" algn="l" defTabSz="933450">
            <a:lnSpc>
              <a:spcPct val="90000"/>
            </a:lnSpc>
            <a:spcBef>
              <a:spcPct val="0"/>
            </a:spcBef>
            <a:spcAft>
              <a:spcPct val="20000"/>
            </a:spcAft>
            <a:buChar char="•"/>
          </a:pPr>
          <a:r>
            <a:rPr lang="en-IN" sz="2100" kern="1200"/>
            <a:t>MILP (Mixed Integer Linear Programming) Approach</a:t>
          </a:r>
          <a:endParaRPr lang="en-US" sz="2100" kern="1200"/>
        </a:p>
      </dsp:txBody>
      <dsp:txXfrm>
        <a:off x="0" y="3170004"/>
        <a:ext cx="10095721" cy="7265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AF01E2-AE59-4193-BF70-3823FB253AC2}">
      <dsp:nvSpPr>
        <dsp:cNvPr id="0" name=""/>
        <dsp:cNvSpPr/>
      </dsp:nvSpPr>
      <dsp:spPr>
        <a:xfrm>
          <a:off x="0" y="0"/>
          <a:ext cx="8389434" cy="61276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a:t>Implementation of Nearest Neighbor Heuristic</a:t>
          </a:r>
          <a:endParaRPr lang="en-US" sz="2200" kern="1200"/>
        </a:p>
      </dsp:txBody>
      <dsp:txXfrm>
        <a:off x="17947" y="17947"/>
        <a:ext cx="7656515" cy="576875"/>
      </dsp:txXfrm>
    </dsp:sp>
    <dsp:sp modelId="{9BC07A7E-0AB6-43AC-B0A1-074091E4336D}">
      <dsp:nvSpPr>
        <dsp:cNvPr id="0" name=""/>
        <dsp:cNvSpPr/>
      </dsp:nvSpPr>
      <dsp:spPr>
        <a:xfrm>
          <a:off x="626483" y="697876"/>
          <a:ext cx="8389434" cy="61276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a:t>Routing Logic and Sequential Assignment</a:t>
          </a:r>
          <a:r>
            <a:rPr lang="en-US" sz="2200" kern="1200"/>
            <a:t>: </a:t>
          </a:r>
        </a:p>
      </dsp:txBody>
      <dsp:txXfrm>
        <a:off x="644430" y="715823"/>
        <a:ext cx="7328756" cy="576875"/>
      </dsp:txXfrm>
    </dsp:sp>
    <dsp:sp modelId="{2AF20C42-9266-418C-ACE6-BCBF2F2C0A21}">
      <dsp:nvSpPr>
        <dsp:cNvPr id="0" name=""/>
        <dsp:cNvSpPr/>
      </dsp:nvSpPr>
      <dsp:spPr>
        <a:xfrm>
          <a:off x="1252967" y="1395753"/>
          <a:ext cx="8389434" cy="61276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a:t>Balanced Distribution Through a Toggle Mechanism</a:t>
          </a:r>
          <a:endParaRPr lang="en-US" sz="2200" kern="1200"/>
        </a:p>
      </dsp:txBody>
      <dsp:txXfrm>
        <a:off x="1270914" y="1413700"/>
        <a:ext cx="7328756" cy="576875"/>
      </dsp:txXfrm>
    </dsp:sp>
    <dsp:sp modelId="{834B9334-343F-4BC1-B27C-71CC8EF87C7B}">
      <dsp:nvSpPr>
        <dsp:cNvPr id="0" name=""/>
        <dsp:cNvSpPr/>
      </dsp:nvSpPr>
      <dsp:spPr>
        <a:xfrm>
          <a:off x="1879451" y="2093630"/>
          <a:ext cx="8389434" cy="61276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a:t>Minimized Travel Distance for Operational Efficiency</a:t>
          </a:r>
          <a:r>
            <a:rPr lang="en-US" sz="2200" kern="1200"/>
            <a:t>: </a:t>
          </a:r>
        </a:p>
      </dsp:txBody>
      <dsp:txXfrm>
        <a:off x="1897398" y="2111577"/>
        <a:ext cx="7328756" cy="576875"/>
      </dsp:txXfrm>
    </dsp:sp>
    <dsp:sp modelId="{6F4D06A6-12F5-437F-A61D-1F4771C1A5B9}">
      <dsp:nvSpPr>
        <dsp:cNvPr id="0" name=""/>
        <dsp:cNvSpPr/>
      </dsp:nvSpPr>
      <dsp:spPr>
        <a:xfrm>
          <a:off x="2505935" y="2791507"/>
          <a:ext cx="8389434" cy="612769"/>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a:t>Foundation for Further Optimization</a:t>
          </a:r>
          <a:r>
            <a:rPr lang="en-US" sz="2200" kern="1200"/>
            <a:t>: </a:t>
          </a:r>
        </a:p>
      </dsp:txBody>
      <dsp:txXfrm>
        <a:off x="2523882" y="2809454"/>
        <a:ext cx="7328756" cy="576875"/>
      </dsp:txXfrm>
    </dsp:sp>
    <dsp:sp modelId="{F11C05B0-DACB-4031-B895-5F0F40F22CC2}">
      <dsp:nvSpPr>
        <dsp:cNvPr id="0" name=""/>
        <dsp:cNvSpPr/>
      </dsp:nvSpPr>
      <dsp:spPr>
        <a:xfrm>
          <a:off x="7991134" y="447662"/>
          <a:ext cx="398300" cy="398300"/>
        </a:xfrm>
        <a:prstGeom prst="downArrow">
          <a:avLst>
            <a:gd name="adj1" fmla="val 55000"/>
            <a:gd name="adj2" fmla="val 45000"/>
          </a:avLst>
        </a:prstGeom>
        <a:solidFill>
          <a:schemeClr val="accent3">
            <a:alpha val="90000"/>
            <a:tint val="40000"/>
            <a:hueOff val="0"/>
            <a:satOff val="0"/>
            <a:lumOff val="0"/>
            <a:alphaOff val="0"/>
          </a:schemeClr>
        </a:solidFill>
        <a:ln w="19050"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8080751" y="447662"/>
        <a:ext cx="219066" cy="299721"/>
      </dsp:txXfrm>
    </dsp:sp>
    <dsp:sp modelId="{8DE64574-510B-430F-9435-20E16990ABC1}">
      <dsp:nvSpPr>
        <dsp:cNvPr id="0" name=""/>
        <dsp:cNvSpPr/>
      </dsp:nvSpPr>
      <dsp:spPr>
        <a:xfrm>
          <a:off x="8617618" y="1145539"/>
          <a:ext cx="398300" cy="398300"/>
        </a:xfrm>
        <a:prstGeom prst="downArrow">
          <a:avLst>
            <a:gd name="adj1" fmla="val 55000"/>
            <a:gd name="adj2" fmla="val 45000"/>
          </a:avLst>
        </a:prstGeom>
        <a:solidFill>
          <a:schemeClr val="accent3">
            <a:alpha val="90000"/>
            <a:tint val="40000"/>
            <a:hueOff val="0"/>
            <a:satOff val="0"/>
            <a:lumOff val="0"/>
            <a:alphaOff val="0"/>
          </a:schemeClr>
        </a:solidFill>
        <a:ln w="19050"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8707235" y="1145539"/>
        <a:ext cx="219066" cy="299721"/>
      </dsp:txXfrm>
    </dsp:sp>
    <dsp:sp modelId="{842C32CC-8D57-43A5-BF53-879F283A3860}">
      <dsp:nvSpPr>
        <dsp:cNvPr id="0" name=""/>
        <dsp:cNvSpPr/>
      </dsp:nvSpPr>
      <dsp:spPr>
        <a:xfrm>
          <a:off x="9244102" y="1833203"/>
          <a:ext cx="398300" cy="398300"/>
        </a:xfrm>
        <a:prstGeom prst="downArrow">
          <a:avLst>
            <a:gd name="adj1" fmla="val 55000"/>
            <a:gd name="adj2" fmla="val 45000"/>
          </a:avLst>
        </a:prstGeom>
        <a:solidFill>
          <a:schemeClr val="accent3">
            <a:alpha val="90000"/>
            <a:tint val="40000"/>
            <a:hueOff val="0"/>
            <a:satOff val="0"/>
            <a:lumOff val="0"/>
            <a:alphaOff val="0"/>
          </a:schemeClr>
        </a:solidFill>
        <a:ln w="19050"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9333719" y="1833203"/>
        <a:ext cx="219066" cy="299721"/>
      </dsp:txXfrm>
    </dsp:sp>
    <dsp:sp modelId="{7195B53A-7DDC-44EB-BF5D-F20E5E55EEE6}">
      <dsp:nvSpPr>
        <dsp:cNvPr id="0" name=""/>
        <dsp:cNvSpPr/>
      </dsp:nvSpPr>
      <dsp:spPr>
        <a:xfrm>
          <a:off x="9870585" y="2537888"/>
          <a:ext cx="398300" cy="398300"/>
        </a:xfrm>
        <a:prstGeom prst="downArrow">
          <a:avLst>
            <a:gd name="adj1" fmla="val 55000"/>
            <a:gd name="adj2" fmla="val 45000"/>
          </a:avLst>
        </a:prstGeom>
        <a:solidFill>
          <a:schemeClr val="accent3">
            <a:alpha val="90000"/>
            <a:tint val="40000"/>
            <a:hueOff val="0"/>
            <a:satOff val="0"/>
            <a:lumOff val="0"/>
            <a:alphaOff val="0"/>
          </a:schemeClr>
        </a:solidFill>
        <a:ln w="19050"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9960202" y="2537888"/>
        <a:ext cx="219066" cy="29972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pn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IN"/>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B61C31F7-73D7-4064-84B8-04E735E0424A}" type="slidenum">
              <a:rPr lang="en-IN" smtClean="0"/>
              <a:t>‹#›</a:t>
            </a:fld>
            <a:endParaRPr lang="en-IN"/>
          </a:p>
        </p:txBody>
      </p:sp>
    </p:spTree>
    <p:extLst>
      <p:ext uri="{BB962C8B-B14F-4D97-AF65-F5344CB8AC3E}">
        <p14:creationId xmlns:p14="http://schemas.microsoft.com/office/powerpoint/2010/main" val="2302553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A718DA-4855-4FF8-B971-039219050158}"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2865883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613792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3452535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445863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A718DA-4855-4FF8-B971-039219050158}" type="datetimeFigureOut">
              <a:rPr lang="en-IN" smtClean="0"/>
              <a:t>27-02-2024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8823119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A718DA-4855-4FF8-B971-039219050158}" type="datetimeFigureOut">
              <a:rPr lang="en-IN" smtClean="0"/>
              <a:t>27-02-2024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6697402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05888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3428547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3008234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718DA-4855-4FF8-B971-039219050158}"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222355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A718DA-4855-4FF8-B971-039219050158}"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212924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A718DA-4855-4FF8-B971-039219050158}" type="datetimeFigureOut">
              <a:rPr lang="en-IN" smtClean="0"/>
              <a:t>27-02-2024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413529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A718DA-4855-4FF8-B971-039219050158}" type="datetimeFigureOut">
              <a:rPr lang="en-IN" smtClean="0"/>
              <a:t>27-02-2024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2055393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718DA-4855-4FF8-B971-039219050158}" type="datetimeFigureOut">
              <a:rPr lang="en-IN" smtClean="0"/>
              <a:t>27-02-2024</a:t>
            </a:fld>
            <a:endParaRPr lang="en-IN"/>
          </a:p>
        </p:txBody>
      </p:sp>
      <p:sp>
        <p:nvSpPr>
          <p:cNvPr id="3" name="Footer Placeholder 2"/>
          <p:cNvSpPr>
            <a:spLocks noGrp="1"/>
          </p:cNvSpPr>
          <p:nvPr>
            <p:ph type="ftr" sz="quarter" idx="11"/>
          </p:nvPr>
        </p:nvSpPr>
        <p:spPr/>
        <p:txBody>
          <a:bodyPr/>
          <a:lstStyle/>
          <a:p>
            <a:endParaRPr lang="en-IN"/>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3613967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A718DA-4855-4FF8-B971-039219050158}"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1576781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A718DA-4855-4FF8-B971-039219050158}"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1C31F7-73D7-4064-84B8-04E735E0424A}" type="slidenum">
              <a:rPr lang="en-IN" smtClean="0"/>
              <a:t>‹#›</a:t>
            </a:fld>
            <a:endParaRPr lang="en-IN"/>
          </a:p>
        </p:txBody>
      </p:sp>
    </p:spTree>
    <p:extLst>
      <p:ext uri="{BB962C8B-B14F-4D97-AF65-F5344CB8AC3E}">
        <p14:creationId xmlns:p14="http://schemas.microsoft.com/office/powerpoint/2010/main" val="859873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4A718DA-4855-4FF8-B971-039219050158}" type="datetimeFigureOut">
              <a:rPr lang="en-IN" smtClean="0"/>
              <a:t>27-02-2024</a:t>
            </a:fld>
            <a:endParaRPr lang="en-IN"/>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61C31F7-73D7-4064-84B8-04E735E0424A}" type="slidenum">
              <a:rPr lang="en-IN" smtClean="0"/>
              <a:t>‹#›</a:t>
            </a:fld>
            <a:endParaRPr lang="en-IN"/>
          </a:p>
        </p:txBody>
      </p:sp>
    </p:spTree>
    <p:extLst>
      <p:ext uri="{BB962C8B-B14F-4D97-AF65-F5344CB8AC3E}">
        <p14:creationId xmlns:p14="http://schemas.microsoft.com/office/powerpoint/2010/main" val="1053247676"/>
      </p:ext>
    </p:extLst>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 id="2147483929" r:id="rId12"/>
    <p:sldLayoutId id="2147483930" r:id="rId13"/>
    <p:sldLayoutId id="2147483931" r:id="rId14"/>
    <p:sldLayoutId id="2147483932" r:id="rId15"/>
    <p:sldLayoutId id="2147483933" r:id="rId16"/>
    <p:sldLayoutId id="2147483934"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99E06-DAD3-B0BF-E502-F5F8580AFF7A}"/>
              </a:ext>
            </a:extLst>
          </p:cNvPr>
          <p:cNvSpPr>
            <a:spLocks noGrp="1"/>
          </p:cNvSpPr>
          <p:nvPr>
            <p:ph type="ctrTitle"/>
          </p:nvPr>
        </p:nvSpPr>
        <p:spPr>
          <a:xfrm>
            <a:off x="7960748" y="1429550"/>
            <a:ext cx="3382298" cy="1566094"/>
          </a:xfrm>
        </p:spPr>
        <p:txBody>
          <a:bodyPr>
            <a:normAutofit fontScale="90000"/>
          </a:bodyPr>
          <a:lstStyle/>
          <a:p>
            <a:r>
              <a:rPr lang="en-IN" sz="4600" b="0" i="0" u="none" strike="noStrike" dirty="0">
                <a:effectLst/>
                <a:latin typeface="Open Sans" panose="020B0606030504020204" pitchFamily="34" charset="0"/>
                <a:ea typeface="Open Sans" panose="020B0606030504020204" pitchFamily="34" charset="0"/>
                <a:cs typeface="Open Sans" panose="020B0606030504020204" pitchFamily="34" charset="0"/>
              </a:rPr>
              <a:t>Route Optimization </a:t>
            </a:r>
            <a:endParaRPr lang="en-IN" sz="4600" dirty="0">
              <a:latin typeface="Open Sans" panose="020B0606030504020204" pitchFamily="34" charset="0"/>
              <a:ea typeface="Open Sans" panose="020B0606030504020204" pitchFamily="34" charset="0"/>
              <a:cs typeface="Open Sans" panose="020B0606030504020204" pitchFamily="34" charset="0"/>
            </a:endParaRPr>
          </a:p>
        </p:txBody>
      </p:sp>
      <p:sp>
        <p:nvSpPr>
          <p:cNvPr id="3" name="Subtitle 2">
            <a:extLst>
              <a:ext uri="{FF2B5EF4-FFF2-40B4-BE49-F238E27FC236}">
                <a16:creationId xmlns:a16="http://schemas.microsoft.com/office/drawing/2014/main" id="{7D5878CF-4C04-45A7-C50C-38864E326F55}"/>
              </a:ext>
            </a:extLst>
          </p:cNvPr>
          <p:cNvSpPr>
            <a:spLocks noGrp="1"/>
          </p:cNvSpPr>
          <p:nvPr>
            <p:ph type="subTitle" idx="1"/>
          </p:nvPr>
        </p:nvSpPr>
        <p:spPr>
          <a:xfrm>
            <a:off x="7960749" y="3200400"/>
            <a:ext cx="3545452" cy="2541421"/>
          </a:xfrm>
        </p:spPr>
        <p:txBody>
          <a:bodyPr>
            <a:normAutofit/>
          </a:bodyPr>
          <a:lstStyle/>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Presented By </a:t>
            </a:r>
          </a:p>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Annan He </a:t>
            </a:r>
          </a:p>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Vince Carter </a:t>
            </a:r>
          </a:p>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Will Peltier </a:t>
            </a:r>
          </a:p>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Raghavendra Pariti	</a:t>
            </a:r>
          </a:p>
          <a:p>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Akshaj Khirwadkar</a:t>
            </a:r>
          </a:p>
        </p:txBody>
      </p:sp>
      <p:pic>
        <p:nvPicPr>
          <p:cNvPr id="6146" name="Picture 2">
            <a:extLst>
              <a:ext uri="{FF2B5EF4-FFF2-40B4-BE49-F238E27FC236}">
                <a16:creationId xmlns:a16="http://schemas.microsoft.com/office/drawing/2014/main" id="{AFD4DBDB-F679-D4DB-FD94-813C864B9BA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09763" y="1429550"/>
            <a:ext cx="6470907" cy="3995784"/>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7262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FC1AF-2FC8-3CC8-37E0-E3CD585A23EC}"/>
              </a:ext>
            </a:extLst>
          </p:cNvPr>
          <p:cNvSpPr>
            <a:spLocks noGrp="1"/>
          </p:cNvSpPr>
          <p:nvPr>
            <p:ph type="title"/>
          </p:nvPr>
        </p:nvSpPr>
        <p:spPr/>
        <p:txBody>
          <a:bodyPr/>
          <a:lstStyle/>
          <a:p>
            <a:r>
              <a:rPr lang="en-IN" dirty="0"/>
              <a:t>Future Directions </a:t>
            </a:r>
          </a:p>
        </p:txBody>
      </p:sp>
      <p:sp>
        <p:nvSpPr>
          <p:cNvPr id="3" name="Content Placeholder 2">
            <a:extLst>
              <a:ext uri="{FF2B5EF4-FFF2-40B4-BE49-F238E27FC236}">
                <a16:creationId xmlns:a16="http://schemas.microsoft.com/office/drawing/2014/main" id="{CA66EB32-9081-D203-ED87-C8E518A3DA1B}"/>
              </a:ext>
            </a:extLst>
          </p:cNvPr>
          <p:cNvSpPr>
            <a:spLocks noGrp="1"/>
          </p:cNvSpPr>
          <p:nvPr>
            <p:ph idx="1"/>
          </p:nvPr>
        </p:nvSpPr>
        <p:spPr>
          <a:xfrm>
            <a:off x="1154954" y="2603500"/>
            <a:ext cx="9519266" cy="3703994"/>
          </a:xfrm>
        </p:spPr>
        <p:txBody>
          <a:bodyPr>
            <a:normAutofit fontScale="85000" lnSpcReduction="10000"/>
          </a:bodyPr>
          <a:lstStyle/>
          <a:p>
            <a:pPr rtl="0" fontAlgn="base">
              <a:lnSpc>
                <a:spcPct val="150000"/>
              </a:lnSpc>
              <a:spcBef>
                <a:spcPts val="1000"/>
              </a:spcBef>
              <a:spcAft>
                <a:spcPts val="0"/>
              </a:spcAft>
              <a:buFont typeface="Arial" panose="020B0604020202020204" pitchFamily="34" charset="0"/>
              <a:buChar char="•"/>
            </a:pPr>
            <a:r>
              <a:rPr lang="en-US" sz="1400" b="1"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Sales: </a:t>
            </a:r>
          </a:p>
          <a:p>
            <a:pPr marL="457200" lvl="1" indent="0" rtl="0" fontAlgn="base">
              <a:lnSpc>
                <a:spcPct val="150000"/>
              </a:lnSpc>
              <a:spcBef>
                <a:spcPts val="600"/>
              </a:spcBef>
              <a:spcAft>
                <a:spcPts val="0"/>
              </a:spcAft>
              <a:buNone/>
            </a:pPr>
            <a:r>
              <a:rPr lang="en-US" sz="1400" b="0"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The second part of the project, including sales data, was not something that we got around to. Our model is capable of incorporating the sales data, but we just didn’t have enough time to do it well. </a:t>
            </a:r>
          </a:p>
          <a:p>
            <a:pPr rtl="0" fontAlgn="base">
              <a:lnSpc>
                <a:spcPct val="150000"/>
              </a:lnSpc>
              <a:spcBef>
                <a:spcPts val="0"/>
              </a:spcBef>
              <a:spcAft>
                <a:spcPts val="0"/>
              </a:spcAft>
              <a:buFont typeface="Arial" panose="020B0604020202020204" pitchFamily="34" charset="0"/>
              <a:buChar char="•"/>
            </a:pPr>
            <a:r>
              <a:rPr lang="en-US" sz="1400" b="1"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Frontend</a:t>
            </a:r>
            <a:r>
              <a:rPr lang="en-US" sz="1400" b="0"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a:t>
            </a:r>
          </a:p>
          <a:p>
            <a:pPr marL="457200" lvl="1" indent="0" rtl="0" fontAlgn="base">
              <a:lnSpc>
                <a:spcPct val="150000"/>
              </a:lnSpc>
              <a:spcBef>
                <a:spcPts val="600"/>
              </a:spcBef>
              <a:spcAft>
                <a:spcPts val="0"/>
              </a:spcAft>
              <a:buNone/>
            </a:pPr>
            <a:r>
              <a:rPr lang="en-US" sz="1400" b="0"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While we did provide a strong model for route optimization, we did not have the time to provide an easy-to-use frontend for the model.</a:t>
            </a:r>
          </a:p>
          <a:p>
            <a:pPr rtl="0" fontAlgn="base">
              <a:lnSpc>
                <a:spcPct val="150000"/>
              </a:lnSpc>
              <a:spcBef>
                <a:spcPts val="1000"/>
              </a:spcBef>
              <a:spcAft>
                <a:spcPts val="0"/>
              </a:spcAft>
              <a:buFont typeface="Arial" panose="020B0604020202020204" pitchFamily="34" charset="0"/>
              <a:buChar char="•"/>
            </a:pPr>
            <a:r>
              <a:rPr lang="en-US" sz="1400" b="1"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Greater Area of Service:</a:t>
            </a:r>
          </a:p>
          <a:p>
            <a:pPr marL="457200" lvl="1" indent="0" rtl="0" fontAlgn="base">
              <a:lnSpc>
                <a:spcPct val="150000"/>
              </a:lnSpc>
              <a:spcBef>
                <a:spcPts val="600"/>
              </a:spcBef>
              <a:spcAft>
                <a:spcPts val="0"/>
              </a:spcAft>
              <a:buNone/>
            </a:pPr>
            <a:r>
              <a:rPr lang="en-US" sz="1400" b="0"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Another avenue to continue would be to handle an area bigger than the one given, whether that be more stores, or just a greater geographical area.</a:t>
            </a:r>
          </a:p>
          <a:p>
            <a:pPr rtl="0" fontAlgn="base">
              <a:lnSpc>
                <a:spcPct val="150000"/>
              </a:lnSpc>
              <a:spcBef>
                <a:spcPts val="1000"/>
              </a:spcBef>
              <a:spcAft>
                <a:spcPts val="0"/>
              </a:spcAft>
              <a:buFont typeface="Arial" panose="020B0604020202020204" pitchFamily="34" charset="0"/>
              <a:buChar char="•"/>
            </a:pPr>
            <a:r>
              <a:rPr lang="en-US" sz="1400" b="1"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More Constraints:</a:t>
            </a:r>
          </a:p>
          <a:p>
            <a:pPr marL="457200" lvl="1" indent="0" rtl="0" fontAlgn="base">
              <a:lnSpc>
                <a:spcPct val="150000"/>
              </a:lnSpc>
              <a:spcBef>
                <a:spcPts val="600"/>
              </a:spcBef>
              <a:spcAft>
                <a:spcPts val="0"/>
              </a:spcAft>
              <a:buNone/>
            </a:pPr>
            <a:r>
              <a:rPr lang="en-US" sz="1400" b="0" i="0" u="none" strike="noStrike" dirty="0">
                <a:solidFill>
                  <a:srgbClr val="695D46"/>
                </a:solidFill>
                <a:effectLst/>
                <a:latin typeface="Open Sans" panose="020B0606030504020204" pitchFamily="34" charset="0"/>
                <a:ea typeface="Open Sans" panose="020B0606030504020204" pitchFamily="34" charset="0"/>
                <a:cs typeface="Open Sans" panose="020B0606030504020204" pitchFamily="34" charset="0"/>
              </a:rPr>
              <a:t>The client mentioned many things in our meetings that could be micro adjusted to improve our model even further. </a:t>
            </a:r>
          </a:p>
          <a:p>
            <a:pPr marL="0" indent="0">
              <a:buNone/>
            </a:pPr>
            <a:endParaRPr lang="en-IN" dirty="0"/>
          </a:p>
        </p:txBody>
      </p:sp>
    </p:spTree>
    <p:extLst>
      <p:ext uri="{BB962C8B-B14F-4D97-AF65-F5344CB8AC3E}">
        <p14:creationId xmlns:p14="http://schemas.microsoft.com/office/powerpoint/2010/main" val="1295641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F02EE-8567-E7E0-F51F-281C029787A9}"/>
              </a:ext>
            </a:extLst>
          </p:cNvPr>
          <p:cNvSpPr>
            <a:spLocks noGrp="1"/>
          </p:cNvSpPr>
          <p:nvPr>
            <p:ph type="title"/>
          </p:nvPr>
        </p:nvSpPr>
        <p:spPr>
          <a:xfrm>
            <a:off x="1154954" y="973669"/>
            <a:ext cx="8825659" cy="706964"/>
          </a:xfrm>
        </p:spPr>
        <p:txBody>
          <a:bodyPr>
            <a:normAutofit/>
          </a:bodyPr>
          <a:lstStyle/>
          <a:p>
            <a:r>
              <a:rPr lang="en" dirty="0">
                <a:latin typeface="Open Sans" panose="020B0606030504020204" pitchFamily="34" charset="0"/>
                <a:ea typeface="Open Sans" panose="020B0606030504020204" pitchFamily="34" charset="0"/>
                <a:cs typeface="Open Sans" panose="020B0606030504020204" pitchFamily="34" charset="0"/>
              </a:rPr>
              <a:t>Project Overview</a:t>
            </a:r>
            <a:endParaRPr lang="en-IN" dirty="0">
              <a:latin typeface="Open Sans" panose="020B0606030504020204" pitchFamily="34" charset="0"/>
              <a:ea typeface="Open Sans" panose="020B0606030504020204" pitchFamily="34" charset="0"/>
              <a:cs typeface="Open Sans" panose="020B0606030504020204" pitchFamily="34" charset="0"/>
            </a:endParaRPr>
          </a:p>
        </p:txBody>
      </p:sp>
      <p:sp>
        <p:nvSpPr>
          <p:cNvPr id="32" name="Content Placeholder 2">
            <a:extLst>
              <a:ext uri="{FF2B5EF4-FFF2-40B4-BE49-F238E27FC236}">
                <a16:creationId xmlns:a16="http://schemas.microsoft.com/office/drawing/2014/main" id="{7D69B7BD-C7BF-E73A-D046-86BF11350FB5}"/>
              </a:ext>
            </a:extLst>
          </p:cNvPr>
          <p:cNvSpPr>
            <a:spLocks noGrp="1"/>
          </p:cNvSpPr>
          <p:nvPr>
            <p:ph idx="1"/>
          </p:nvPr>
        </p:nvSpPr>
        <p:spPr>
          <a:xfrm>
            <a:off x="447287" y="2428292"/>
            <a:ext cx="7875036" cy="4544008"/>
          </a:xfrm>
        </p:spPr>
        <p:txBody>
          <a:bodyPr anchor="ctr">
            <a:normAutofit fontScale="92500" lnSpcReduction="10000"/>
          </a:bodyPr>
          <a:lstStyle/>
          <a:p>
            <a:pPr marL="114300" indent="0">
              <a:lnSpc>
                <a:spcPct val="150000"/>
              </a:lnSpc>
              <a:buNone/>
            </a:pPr>
            <a:r>
              <a:rPr lang="en-US" sz="1500" i="0" dirty="0">
                <a:effectLst/>
                <a:latin typeface="Open Sans" panose="020B0606030504020204" pitchFamily="34" charset="0"/>
                <a:ea typeface="Open Sans" panose="020B0606030504020204" pitchFamily="34" charset="0"/>
                <a:cs typeface="Open Sans" panose="020B0606030504020204" pitchFamily="34" charset="0"/>
              </a:rPr>
              <a:t>The Main Objective of this project is the optimization of Direct Store Delivery (DSD) routes, addressing the following key points:</a:t>
            </a:r>
            <a:endParaRPr lang="en-US" sz="1500" dirty="0">
              <a:latin typeface="Open Sans" panose="020B0606030504020204" pitchFamily="34" charset="0"/>
              <a:ea typeface="Open Sans" panose="020B0606030504020204" pitchFamily="34" charset="0"/>
              <a:cs typeface="Open Sans" panose="020B0606030504020204" pitchFamily="34" charset="0"/>
            </a:endParaRPr>
          </a:p>
          <a:p>
            <a:pPr lvl="1">
              <a:lnSpc>
                <a:spcPct val="150000"/>
              </a:lnSpc>
              <a:buFont typeface="Arial" panose="020B0604020202020204" pitchFamily="34" charset="0"/>
              <a:buChar char="•"/>
            </a:pPr>
            <a:r>
              <a:rPr lang="en-US" sz="1500" b="1" i="0" dirty="0">
                <a:effectLst/>
                <a:latin typeface="Open Sans" panose="020B0606030504020204" pitchFamily="34" charset="0"/>
                <a:ea typeface="Open Sans" panose="020B0606030504020204" pitchFamily="34" charset="0"/>
                <a:cs typeface="Open Sans" panose="020B0606030504020204" pitchFamily="34" charset="0"/>
              </a:rPr>
              <a:t>Sales Maximization:</a:t>
            </a:r>
            <a:r>
              <a:rPr lang="en-US" sz="1500" b="0" i="0" dirty="0">
                <a:effectLst/>
                <a:latin typeface="Open Sans" panose="020B0606030504020204" pitchFamily="34" charset="0"/>
                <a:ea typeface="Open Sans" panose="020B0606030504020204" pitchFamily="34" charset="0"/>
                <a:cs typeface="Open Sans" panose="020B0606030504020204" pitchFamily="34" charset="0"/>
              </a:rPr>
              <a:t> Increase store service visits from 3 to 5 times a week, aiming to boost sales by 5% with each additional visit, as hypothesized. </a:t>
            </a:r>
          </a:p>
          <a:p>
            <a:pPr lvl="1">
              <a:lnSpc>
                <a:spcPct val="150000"/>
              </a:lnSpc>
              <a:buFont typeface="Arial" panose="020B0604020202020204" pitchFamily="34" charset="0"/>
              <a:buChar char="•"/>
            </a:pPr>
            <a:r>
              <a:rPr lang="en-US" sz="1500" b="1" i="0" dirty="0">
                <a:effectLst/>
                <a:latin typeface="Open Sans" panose="020B0606030504020204" pitchFamily="34" charset="0"/>
                <a:ea typeface="Open Sans" panose="020B0606030504020204" pitchFamily="34" charset="0"/>
                <a:cs typeface="Open Sans" panose="020B0606030504020204" pitchFamily="34" charset="0"/>
              </a:rPr>
              <a:t>Operational Challenge:</a:t>
            </a:r>
            <a:r>
              <a:rPr lang="en-US" sz="1500" b="0" i="0" dirty="0">
                <a:effectLst/>
                <a:latin typeface="Open Sans" panose="020B0606030504020204" pitchFamily="34" charset="0"/>
                <a:ea typeface="Open Sans" panose="020B0606030504020204" pitchFamily="34" charset="0"/>
                <a:cs typeface="Open Sans" panose="020B0606030504020204" pitchFamily="34" charset="0"/>
              </a:rPr>
              <a:t> Optimize DSD routes to improve delivery efficiency.</a:t>
            </a:r>
          </a:p>
          <a:p>
            <a:pPr lvl="1">
              <a:lnSpc>
                <a:spcPct val="150000"/>
              </a:lnSpc>
              <a:buFont typeface="Arial" panose="020B0604020202020204" pitchFamily="34" charset="0"/>
              <a:buChar char="•"/>
            </a:pPr>
            <a:r>
              <a:rPr lang="en-US" sz="1500" b="1" i="0" dirty="0">
                <a:effectLst/>
                <a:latin typeface="Open Sans" panose="020B0606030504020204" pitchFamily="34" charset="0"/>
                <a:ea typeface="Open Sans" panose="020B0606030504020204" pitchFamily="34" charset="0"/>
                <a:cs typeface="Open Sans" panose="020B0606030504020204" pitchFamily="34" charset="0"/>
              </a:rPr>
              <a:t>Cost Minimization:</a:t>
            </a:r>
            <a:r>
              <a:rPr lang="en-US" sz="1500" b="0" i="0" dirty="0">
                <a:effectLst/>
                <a:latin typeface="Open Sans" panose="020B0606030504020204" pitchFamily="34" charset="0"/>
                <a:ea typeface="Open Sans" panose="020B0606030504020204" pitchFamily="34" charset="0"/>
                <a:cs typeface="Open Sans" panose="020B0606030504020204" pitchFamily="34" charset="0"/>
              </a:rPr>
              <a:t> Reduce operational costs, including time/labor and distance/fuel expenses, associated with these deliveries.</a:t>
            </a:r>
          </a:p>
          <a:p>
            <a:pPr lvl="1">
              <a:lnSpc>
                <a:spcPct val="150000"/>
              </a:lnSpc>
              <a:buFont typeface="Arial" panose="020B0604020202020204" pitchFamily="34" charset="0"/>
              <a:buChar char="•"/>
            </a:pPr>
            <a:r>
              <a:rPr lang="en-US" sz="1500" b="1" i="0" dirty="0">
                <a:effectLst/>
                <a:latin typeface="Open Sans" panose="020B0606030504020204" pitchFamily="34" charset="0"/>
                <a:ea typeface="Open Sans" panose="020B0606030504020204" pitchFamily="34" charset="0"/>
                <a:cs typeface="Open Sans" panose="020B0606030504020204" pitchFamily="34" charset="0"/>
              </a:rPr>
              <a:t>Strategy:</a:t>
            </a:r>
            <a:r>
              <a:rPr lang="en-US" sz="1500" b="0" i="0" dirty="0">
                <a:effectLst/>
                <a:latin typeface="Open Sans" panose="020B0606030504020204" pitchFamily="34" charset="0"/>
                <a:ea typeface="Open Sans" panose="020B0606030504020204" pitchFamily="34" charset="0"/>
                <a:cs typeface="Open Sans" panose="020B0606030504020204" pitchFamily="34" charset="0"/>
              </a:rPr>
              <a:t> Evaluate two DSD routes to identify potential efficiencies and optimizations, considering both individual and crossover opportunities.</a:t>
            </a:r>
          </a:p>
          <a:p>
            <a:pPr marL="114300" indent="0">
              <a:lnSpc>
                <a:spcPct val="150000"/>
              </a:lnSpc>
              <a:buNone/>
            </a:pPr>
            <a:endParaRPr lang="en-US" sz="1500" i="0" dirty="0">
              <a:effectLst/>
              <a:latin typeface="Open Sans" panose="020B0606030504020204" pitchFamily="34" charset="0"/>
              <a:ea typeface="Open Sans" panose="020B0606030504020204" pitchFamily="34" charset="0"/>
              <a:cs typeface="Open Sans" panose="020B0606030504020204" pitchFamily="34" charset="0"/>
            </a:endParaRPr>
          </a:p>
          <a:p>
            <a:pPr marL="114300" indent="0">
              <a:lnSpc>
                <a:spcPct val="150000"/>
              </a:lnSpc>
              <a:buNone/>
            </a:pPr>
            <a:r>
              <a:rPr lang="en-US" sz="1500" i="0" dirty="0">
                <a:effectLst/>
                <a:latin typeface="Open Sans" panose="020B0606030504020204" pitchFamily="34" charset="0"/>
                <a:ea typeface="Open Sans" panose="020B0606030504020204" pitchFamily="34" charset="0"/>
                <a:cs typeface="Open Sans" panose="020B0606030504020204" pitchFamily="34" charset="0"/>
              </a:rPr>
              <a:t>Our goal is to bolster Rudi's market presence and support its mission of delivering nutritious and delicious bread to a broader customer base.</a:t>
            </a:r>
          </a:p>
          <a:p>
            <a:pPr>
              <a:lnSpc>
                <a:spcPct val="90000"/>
              </a:lnSpc>
            </a:pPr>
            <a:endParaRPr lang="en-IN" sz="1100" dirty="0"/>
          </a:p>
        </p:txBody>
      </p:sp>
      <p:pic>
        <p:nvPicPr>
          <p:cNvPr id="7" name="Graphic 6" descr="Network Diagram">
            <a:extLst>
              <a:ext uri="{FF2B5EF4-FFF2-40B4-BE49-F238E27FC236}">
                <a16:creationId xmlns:a16="http://schemas.microsoft.com/office/drawing/2014/main" id="{51392AEC-B54B-7506-ABB3-F09A3D582A4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7013" y="2775951"/>
            <a:ext cx="3067163"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64396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D4957D8B-6E54-FB8E-2863-E0BDCD3D86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428" y="1680083"/>
            <a:ext cx="10653144" cy="508266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624EA8AC-45AB-3593-F12C-C2F5FDCE36AD}"/>
              </a:ext>
            </a:extLst>
          </p:cNvPr>
          <p:cNvSpPr>
            <a:spLocks noGrp="1"/>
          </p:cNvSpPr>
          <p:nvPr>
            <p:ph type="title"/>
          </p:nvPr>
        </p:nvSpPr>
        <p:spPr>
          <a:xfrm>
            <a:off x="935879" y="709795"/>
            <a:ext cx="8761413" cy="728480"/>
          </a:xfrm>
        </p:spPr>
        <p:txBody>
          <a:bodyPr/>
          <a:lstStyle/>
          <a:p>
            <a:r>
              <a:rPr lang="en-IN" dirty="0">
                <a:latin typeface="Open Sans" panose="020B0606030504020204" pitchFamily="34" charset="0"/>
                <a:ea typeface="Open Sans" panose="020B0606030504020204" pitchFamily="34" charset="0"/>
                <a:cs typeface="Open Sans" panose="020B0606030504020204" pitchFamily="34" charset="0"/>
              </a:rPr>
              <a:t>Approach Taken </a:t>
            </a:r>
          </a:p>
        </p:txBody>
      </p:sp>
    </p:spTree>
    <p:extLst>
      <p:ext uri="{BB962C8B-B14F-4D97-AF65-F5344CB8AC3E}">
        <p14:creationId xmlns:p14="http://schemas.microsoft.com/office/powerpoint/2010/main" val="3547941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5BF82568-1A10-4641-B53A-E783AAD10B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1A3D0FDE-1217-4054-956A-5E679AD9DF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4" name="Oval 13">
              <a:extLst>
                <a:ext uri="{FF2B5EF4-FFF2-40B4-BE49-F238E27FC236}">
                  <a16:creationId xmlns:a16="http://schemas.microsoft.com/office/drawing/2014/main" id="{B4C24324-FAB8-4E90-BF7B-9719C4358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Oval 14">
              <a:extLst>
                <a:ext uri="{FF2B5EF4-FFF2-40B4-BE49-F238E27FC236}">
                  <a16:creationId xmlns:a16="http://schemas.microsoft.com/office/drawing/2014/main" id="{772ECB2A-A355-44A9-963E-9A55CBF7C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a:extLst>
                <a:ext uri="{FF2B5EF4-FFF2-40B4-BE49-F238E27FC236}">
                  <a16:creationId xmlns:a16="http://schemas.microsoft.com/office/drawing/2014/main" id="{6E5E7D5B-5B2A-4857-9E49-836B237E9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Rectangle 16">
              <a:extLst>
                <a:ext uri="{FF2B5EF4-FFF2-40B4-BE49-F238E27FC236}">
                  <a16:creationId xmlns:a16="http://schemas.microsoft.com/office/drawing/2014/main" id="{C355B74E-705E-4D3B-AF9B-1AA4DC2BC2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Freeform 5">
              <a:extLst>
                <a:ext uri="{FF2B5EF4-FFF2-40B4-BE49-F238E27FC236}">
                  <a16:creationId xmlns:a16="http://schemas.microsoft.com/office/drawing/2014/main" id="{2380B8C1-4945-43C8-8E62-14BC1B425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456397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9" name="Freeform 5">
              <a:extLst>
                <a:ext uri="{FF2B5EF4-FFF2-40B4-BE49-F238E27FC236}">
                  <a16:creationId xmlns:a16="http://schemas.microsoft.com/office/drawing/2014/main" id="{B179D13E-E1A8-4FC5-B60A-10092CC1E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5475080"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20" name="Freeform 5">
              <a:extLst>
                <a:ext uri="{FF2B5EF4-FFF2-40B4-BE49-F238E27FC236}">
                  <a16:creationId xmlns:a16="http://schemas.microsoft.com/office/drawing/2014/main" id="{AFA7659A-B03D-4352-B716-F721BA005C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a:extLst>
              <a:ext uri="{FF2B5EF4-FFF2-40B4-BE49-F238E27FC236}">
                <a16:creationId xmlns:a16="http://schemas.microsoft.com/office/drawing/2014/main" id="{BC84BFDF-387A-D23A-B523-FC4C9EEBA112}"/>
              </a:ext>
            </a:extLst>
          </p:cNvPr>
          <p:cNvSpPr>
            <a:spLocks noGrp="1"/>
          </p:cNvSpPr>
          <p:nvPr>
            <p:ph type="title"/>
          </p:nvPr>
        </p:nvSpPr>
        <p:spPr>
          <a:xfrm>
            <a:off x="498926" y="140436"/>
            <a:ext cx="6209299" cy="1622322"/>
          </a:xfrm>
        </p:spPr>
        <p:txBody>
          <a:bodyPr>
            <a:normAutofit/>
          </a:bodyPr>
          <a:lstStyle/>
          <a:p>
            <a:r>
              <a:rPr lang="en" b="1" dirty="0">
                <a:latin typeface="Open Sans" panose="020B0606030504020204" pitchFamily="34" charset="0"/>
                <a:ea typeface="Open Sans" panose="020B0606030504020204" pitchFamily="34" charset="0"/>
                <a:cs typeface="Open Sans" panose="020B0606030504020204" pitchFamily="34" charset="0"/>
              </a:rPr>
              <a:t>Data Overview</a:t>
            </a:r>
            <a:endParaRPr lang="en-IN" b="1" dirty="0">
              <a:latin typeface="Open Sans" panose="020B0606030504020204" pitchFamily="34" charset="0"/>
              <a:ea typeface="Open Sans" panose="020B0606030504020204" pitchFamily="34" charset="0"/>
              <a:cs typeface="Open Sans" panose="020B0606030504020204" pitchFamily="34" charset="0"/>
            </a:endParaRPr>
          </a:p>
        </p:txBody>
      </p:sp>
      <p:sp>
        <p:nvSpPr>
          <p:cNvPr id="3" name="Content Placeholder 2">
            <a:extLst>
              <a:ext uri="{FF2B5EF4-FFF2-40B4-BE49-F238E27FC236}">
                <a16:creationId xmlns:a16="http://schemas.microsoft.com/office/drawing/2014/main" id="{E1D6CC8A-894F-2AA9-D000-331E89206200}"/>
              </a:ext>
            </a:extLst>
          </p:cNvPr>
          <p:cNvSpPr>
            <a:spLocks noGrp="1"/>
          </p:cNvSpPr>
          <p:nvPr>
            <p:ph idx="1"/>
          </p:nvPr>
        </p:nvSpPr>
        <p:spPr>
          <a:xfrm>
            <a:off x="423335" y="1524001"/>
            <a:ext cx="6922544" cy="4901374"/>
          </a:xfrm>
        </p:spPr>
        <p:txBody>
          <a:bodyPr anchor="ctr">
            <a:normAutofit/>
          </a:bodyPr>
          <a:lstStyle/>
          <a:p>
            <a:pPr marL="0" indent="0">
              <a:lnSpc>
                <a:spcPct val="90000"/>
              </a:lnSpc>
              <a:spcBef>
                <a:spcPts val="1200"/>
              </a:spcBef>
              <a:spcAft>
                <a:spcPts val="1200"/>
              </a:spcAft>
              <a:buNone/>
            </a:pPr>
            <a:r>
              <a:rPr lang="en-US" sz="14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To build our optimization model in Open Solver, we needed to address various stages of data processing.</a:t>
            </a:r>
          </a:p>
          <a:p>
            <a:pPr marL="628650" lvl="1" indent="-171450">
              <a:lnSpc>
                <a:spcPct val="90000"/>
              </a:lnSpc>
              <a:spcBef>
                <a:spcPts val="1200"/>
              </a:spcBef>
              <a:spcAft>
                <a:spcPts val="1200"/>
              </a:spcAft>
              <a:buFont typeface="Arial" panose="020B0604020202020204" pitchFamily="34" charset="0"/>
              <a:buChar char="•"/>
            </a:pPr>
            <a:r>
              <a:rPr lang="en-US" sz="14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Raw Data Analysis </a:t>
            </a:r>
          </a:p>
          <a:p>
            <a:pPr marL="628650" lvl="1" indent="-171450">
              <a:lnSpc>
                <a:spcPct val="90000"/>
              </a:lnSpc>
              <a:spcBef>
                <a:spcPts val="1200"/>
              </a:spcBef>
              <a:spcAft>
                <a:spcPts val="1200"/>
              </a:spcAft>
              <a:buFont typeface="Arial" panose="020B0604020202020204" pitchFamily="34" charset="0"/>
              <a:buChar char="•"/>
            </a:pPr>
            <a:r>
              <a:rPr lang="en-US" sz="14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Validating Addres</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ses using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Validation API </a:t>
            </a:r>
          </a:p>
          <a:p>
            <a:pPr marL="628650" lvl="1" indent="-171450">
              <a:lnSpc>
                <a:spcPct val="90000"/>
              </a:lnSpc>
              <a:spcBef>
                <a:spcPts val="1200"/>
              </a:spcBef>
              <a:spcAft>
                <a:spcPts val="1200"/>
              </a:spcAft>
              <a:buFont typeface="Arial" panose="020B0604020202020204" pitchFamily="34" charset="0"/>
              <a:buChar char="•"/>
            </a:pP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Fetching Geographical Coordinates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Latitudes, Longitudes</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 using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GeoPandas</a:t>
            </a:r>
          </a:p>
          <a:p>
            <a:pPr marL="628650" lvl="1" indent="-171450">
              <a:lnSpc>
                <a:spcPct val="90000"/>
              </a:lnSpc>
              <a:spcBef>
                <a:spcPts val="1200"/>
              </a:spcBef>
              <a:spcAft>
                <a:spcPts val="1200"/>
              </a:spcAft>
              <a:buFont typeface="Arial" panose="020B0604020202020204" pitchFamily="34" charset="0"/>
              <a:buChar char="•"/>
            </a:pP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Visualizing store locations using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Leaf Map </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Library</a:t>
            </a:r>
          </a:p>
          <a:p>
            <a:pPr marL="628650" lvl="1" indent="-171450">
              <a:lnSpc>
                <a:spcPct val="90000"/>
              </a:lnSpc>
              <a:spcBef>
                <a:spcPts val="1200"/>
              </a:spcBef>
              <a:spcAft>
                <a:spcPts val="1200"/>
              </a:spcAft>
              <a:buFont typeface="Arial" panose="020B0604020202020204" pitchFamily="34" charset="0"/>
              <a:buChar char="•"/>
            </a:pPr>
            <a:r>
              <a:rPr lang="en-US" sz="140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Generating Distance</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-Time Matrix using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Distance-Matrix  API </a:t>
            </a:r>
          </a:p>
          <a:p>
            <a:pPr marL="628650" lvl="1" indent="-171450">
              <a:lnSpc>
                <a:spcPct val="90000"/>
              </a:lnSpc>
              <a:spcBef>
                <a:spcPts val="1200"/>
              </a:spcBef>
              <a:spcAft>
                <a:spcPts val="1200"/>
              </a:spcAft>
              <a:buFont typeface="Arial" panose="020B0604020202020204" pitchFamily="34" charset="0"/>
              <a:buChar char="•"/>
            </a:pP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Implementing </a:t>
            </a: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K Nearest Neighbors Algorithm </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to segregate all the 52 stores</a:t>
            </a:r>
          </a:p>
          <a:p>
            <a:pPr marL="0" indent="0">
              <a:lnSpc>
                <a:spcPct val="90000"/>
              </a:lnSpc>
              <a:spcBef>
                <a:spcPts val="1200"/>
              </a:spcBef>
              <a:spcAft>
                <a:spcPts val="1200"/>
              </a:spcAft>
              <a:buNone/>
            </a:pPr>
            <a:r>
              <a:rPr lang="en-US" sz="14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Executing these steps laid a foundation to approach our optimization model.</a:t>
            </a:r>
            <a:endParaRPr lang="en-US" sz="140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nSpc>
                <a:spcPct val="90000"/>
              </a:lnSpc>
            </a:pPr>
            <a:endParaRPr lang="en-IN" sz="1100" dirty="0">
              <a:solidFill>
                <a:schemeClr val="bg1"/>
              </a:solidFill>
            </a:endParaRPr>
          </a:p>
        </p:txBody>
      </p:sp>
      <p:pic>
        <p:nvPicPr>
          <p:cNvPr id="7" name="Picture 6" descr="A map with red points">
            <a:extLst>
              <a:ext uri="{FF2B5EF4-FFF2-40B4-BE49-F238E27FC236}">
                <a16:creationId xmlns:a16="http://schemas.microsoft.com/office/drawing/2014/main" id="{8E27BAD7-A07B-D75E-F561-88F683A8CB16}"/>
              </a:ext>
            </a:extLst>
          </p:cNvPr>
          <p:cNvPicPr>
            <a:picLocks noChangeAspect="1"/>
          </p:cNvPicPr>
          <p:nvPr/>
        </p:nvPicPr>
        <p:blipFill rotWithShape="1">
          <a:blip r:embed="rId3">
            <a:extLst>
              <a:ext uri="{28A0092B-C50C-407E-A947-70E740481C1C}">
                <a14:useLocalDpi xmlns:a14="http://schemas.microsoft.com/office/drawing/2010/main" val="0"/>
              </a:ext>
            </a:extLst>
          </a:blip>
          <a:srcRect l="24413" r="31340" b="1"/>
          <a:stretch/>
        </p:blipFill>
        <p:spPr>
          <a:xfrm>
            <a:off x="7541342" y="645106"/>
            <a:ext cx="4002201" cy="5585369"/>
          </a:xfrm>
          <a:prstGeom prst="rect">
            <a:avLst/>
          </a:prstGeom>
        </p:spPr>
      </p:pic>
      <p:sp>
        <p:nvSpPr>
          <p:cNvPr id="22" name="Rectangle 21">
            <a:extLst>
              <a:ext uri="{FF2B5EF4-FFF2-40B4-BE49-F238E27FC236}">
                <a16:creationId xmlns:a16="http://schemas.microsoft.com/office/drawing/2014/main" id="{F8CED34E-94D1-45D6-A770-785273CE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 name="AutoShape 2">
            <a:extLst>
              <a:ext uri="{FF2B5EF4-FFF2-40B4-BE49-F238E27FC236}">
                <a16:creationId xmlns:a16="http://schemas.microsoft.com/office/drawing/2014/main" id="{A01D8175-0910-68F1-0779-7E7EA7BBF93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63865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49BCA-33E0-33C0-A5CF-7C277AC5F137}"/>
              </a:ext>
            </a:extLst>
          </p:cNvPr>
          <p:cNvSpPr>
            <a:spLocks noGrp="1"/>
          </p:cNvSpPr>
          <p:nvPr>
            <p:ph type="title"/>
          </p:nvPr>
        </p:nvSpPr>
        <p:spPr>
          <a:xfrm>
            <a:off x="989045" y="807150"/>
            <a:ext cx="8761413" cy="706964"/>
          </a:xfrm>
        </p:spPr>
        <p:txBody>
          <a:bodyPr>
            <a:normAutofit/>
          </a:bodyPr>
          <a:lstStyle/>
          <a:p>
            <a:r>
              <a:rPr lang="en-IN" dirty="0">
                <a:solidFill>
                  <a:srgbClr val="EBEBEB"/>
                </a:solidFill>
                <a:latin typeface="Open Sans" panose="020B0606030504020204" pitchFamily="34" charset="0"/>
                <a:ea typeface="Open Sans" panose="020B0606030504020204" pitchFamily="34" charset="0"/>
                <a:cs typeface="Open Sans" panose="020B0606030504020204" pitchFamily="34" charset="0"/>
              </a:rPr>
              <a:t>Modelling Approach </a:t>
            </a:r>
          </a:p>
        </p:txBody>
      </p:sp>
      <p:graphicFrame>
        <p:nvGraphicFramePr>
          <p:cNvPr id="12" name="Content Placeholder 2">
            <a:extLst>
              <a:ext uri="{FF2B5EF4-FFF2-40B4-BE49-F238E27FC236}">
                <a16:creationId xmlns:a16="http://schemas.microsoft.com/office/drawing/2014/main" id="{AC4DBF79-9281-B652-249B-74E8249F6BC5}"/>
              </a:ext>
            </a:extLst>
          </p:cNvPr>
          <p:cNvGraphicFramePr>
            <a:graphicFrameLocks noGrp="1"/>
          </p:cNvGraphicFramePr>
          <p:nvPr>
            <p:ph idx="1"/>
            <p:extLst>
              <p:ext uri="{D42A27DB-BD31-4B8C-83A1-F6EECF244321}">
                <p14:modId xmlns:p14="http://schemas.microsoft.com/office/powerpoint/2010/main" val="2635553993"/>
              </p:ext>
            </p:extLst>
          </p:nvPr>
        </p:nvGraphicFramePr>
        <p:xfrm>
          <a:off x="1208120" y="2379501"/>
          <a:ext cx="10095721" cy="39561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9790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08E04-D530-4715-52BD-126AB5AEEEE8}"/>
              </a:ext>
            </a:extLst>
          </p:cNvPr>
          <p:cNvSpPr>
            <a:spLocks noGrp="1"/>
          </p:cNvSpPr>
          <p:nvPr>
            <p:ph type="title"/>
          </p:nvPr>
        </p:nvSpPr>
        <p:spPr>
          <a:xfrm>
            <a:off x="648930" y="629267"/>
            <a:ext cx="9252154" cy="1016654"/>
          </a:xfrm>
        </p:spPr>
        <p:txBody>
          <a:bodyPr>
            <a:normAutofit/>
          </a:bodyPr>
          <a:lstStyle/>
          <a:p>
            <a:r>
              <a:rPr lang="en-IN" dirty="0">
                <a:solidFill>
                  <a:srgbClr val="EBEBEB"/>
                </a:solidFill>
              </a:rPr>
              <a:t>Heuristic Approach using KNN </a:t>
            </a:r>
          </a:p>
        </p:txBody>
      </p:sp>
      <p:graphicFrame>
        <p:nvGraphicFramePr>
          <p:cNvPr id="5" name="Content Placeholder 2">
            <a:extLst>
              <a:ext uri="{FF2B5EF4-FFF2-40B4-BE49-F238E27FC236}">
                <a16:creationId xmlns:a16="http://schemas.microsoft.com/office/drawing/2014/main" id="{8CE61805-FCCA-9E08-501B-A1F6A699D483}"/>
              </a:ext>
            </a:extLst>
          </p:cNvPr>
          <p:cNvGraphicFramePr>
            <a:graphicFrameLocks noGrp="1"/>
          </p:cNvGraphicFramePr>
          <p:nvPr>
            <p:ph idx="1"/>
            <p:extLst>
              <p:ext uri="{D42A27DB-BD31-4B8C-83A1-F6EECF244321}">
                <p14:modId xmlns:p14="http://schemas.microsoft.com/office/powerpoint/2010/main" val="3265442432"/>
              </p:ext>
            </p:extLst>
          </p:nvPr>
        </p:nvGraphicFramePr>
        <p:xfrm>
          <a:off x="648930" y="25054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3352939"/>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BB56F-DEF8-CC7A-C47D-97FB41972C6D}"/>
              </a:ext>
            </a:extLst>
          </p:cNvPr>
          <p:cNvSpPr>
            <a:spLocks noGrp="1"/>
          </p:cNvSpPr>
          <p:nvPr>
            <p:ph type="title"/>
          </p:nvPr>
        </p:nvSpPr>
        <p:spPr>
          <a:xfrm>
            <a:off x="1103312" y="452718"/>
            <a:ext cx="8947522" cy="1400530"/>
          </a:xfrm>
        </p:spPr>
        <p:txBody>
          <a:bodyPr anchor="ctr">
            <a:normAutofit/>
          </a:bodyPr>
          <a:lstStyle/>
          <a:p>
            <a:r>
              <a:rPr lang="en-IN">
                <a:solidFill>
                  <a:srgbClr val="FFFFFF"/>
                </a:solidFill>
              </a:rPr>
              <a:t>Mixed Integer Linear Programming </a:t>
            </a:r>
          </a:p>
        </p:txBody>
      </p:sp>
      <p:sp>
        <p:nvSpPr>
          <p:cNvPr id="3" name="Content Placeholder 2">
            <a:extLst>
              <a:ext uri="{FF2B5EF4-FFF2-40B4-BE49-F238E27FC236}">
                <a16:creationId xmlns:a16="http://schemas.microsoft.com/office/drawing/2014/main" id="{292BCF94-3142-A970-05D5-41012508897B}"/>
              </a:ext>
            </a:extLst>
          </p:cNvPr>
          <p:cNvSpPr>
            <a:spLocks noGrp="1"/>
          </p:cNvSpPr>
          <p:nvPr>
            <p:ph idx="1"/>
          </p:nvPr>
        </p:nvSpPr>
        <p:spPr>
          <a:xfrm>
            <a:off x="412491" y="2305051"/>
            <a:ext cx="11217533" cy="4467224"/>
          </a:xfrm>
        </p:spPr>
        <p:txBody>
          <a:bodyPr>
            <a:normAutofit fontScale="92500" lnSpcReduction="10000"/>
          </a:bodyPr>
          <a:lstStyle/>
          <a:p>
            <a:pPr marL="0" indent="0">
              <a:lnSpc>
                <a:spcPct val="90000"/>
              </a:lnSpc>
              <a:buNone/>
            </a:pPr>
            <a:r>
              <a:rPr lang="en-IN" sz="1500" dirty="0">
                <a:effectLst/>
                <a:latin typeface="Open Sans" panose="020B0606030504020204" pitchFamily="34" charset="0"/>
                <a:ea typeface="Open Sans" panose="020B0606030504020204" pitchFamily="34" charset="0"/>
                <a:cs typeface="Open Sans" panose="020B0606030504020204" pitchFamily="34" charset="0"/>
              </a:rPr>
              <a:t>The MILP framework is employed due to its robustness in handling the linear relationships between the decision variables and the objective, while efficiently incorporating the integer constraints that define the delivery decisions. </a:t>
            </a:r>
          </a:p>
          <a:p>
            <a:pPr>
              <a:lnSpc>
                <a:spcPct val="90000"/>
              </a:lnSpc>
              <a:buFont typeface="Arial" panose="020B0604020202020204" pitchFamily="34" charset="0"/>
              <a:buChar char="•"/>
            </a:pPr>
            <a:r>
              <a:rPr lang="en-IN" sz="1500" b="1" dirty="0">
                <a:effectLst/>
                <a:latin typeface="Open Sans" panose="020B0606030504020204" pitchFamily="34" charset="0"/>
                <a:ea typeface="Open Sans" panose="020B0606030504020204" pitchFamily="34" charset="0"/>
                <a:cs typeface="Open Sans" panose="020B0606030504020204" pitchFamily="34" charset="0"/>
              </a:rPr>
              <a:t>Objective Function</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To maximize the total number of deliveries within an operational week using 2 vehicles. </a:t>
            </a:r>
          </a:p>
          <a:p>
            <a:pPr>
              <a:lnSpc>
                <a:spcPct val="90000"/>
              </a:lnSpc>
              <a:buFont typeface="Arial" panose="020B0604020202020204" pitchFamily="34" charset="0"/>
              <a:buChar char="•"/>
            </a:pPr>
            <a:r>
              <a:rPr lang="en-IN" sz="1500" b="1" dirty="0">
                <a:latin typeface="Open Sans" panose="020B0606030504020204" pitchFamily="34" charset="0"/>
                <a:ea typeface="Open Sans" panose="020B0606030504020204" pitchFamily="34" charset="0"/>
                <a:cs typeface="Open Sans" panose="020B0606030504020204" pitchFamily="34" charset="0"/>
              </a:rPr>
              <a:t>Decision Variables </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The deliveries to each store for the period of 5 operational days. </a:t>
            </a:r>
            <a:endParaRPr lang="en-IN" sz="1500" dirty="0">
              <a:latin typeface="Open Sans" panose="020B0606030504020204" pitchFamily="34" charset="0"/>
              <a:ea typeface="Open Sans" panose="020B0606030504020204" pitchFamily="34" charset="0"/>
              <a:cs typeface="Open Sans" panose="020B0606030504020204" pitchFamily="34" charset="0"/>
            </a:endParaRPr>
          </a:p>
          <a:p>
            <a:pPr>
              <a:lnSpc>
                <a:spcPct val="90000"/>
              </a:lnSpc>
              <a:buFont typeface="Arial" panose="020B0604020202020204" pitchFamily="34" charset="0"/>
              <a:buChar char="•"/>
            </a:pPr>
            <a:r>
              <a:rPr lang="en-IN" sz="1500" b="1" dirty="0">
                <a:effectLst/>
                <a:latin typeface="Open Sans" panose="020B0606030504020204" pitchFamily="34" charset="0"/>
                <a:ea typeface="Open Sans" panose="020B0606030504020204" pitchFamily="34" charset="0"/>
                <a:cs typeface="Open Sans" panose="020B0606030504020204" pitchFamily="34" charset="0"/>
              </a:rPr>
              <a:t>Constraints </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Daily Delivery Requirement for Costco </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Minimum Weekly Delivery Frequency </a:t>
            </a:r>
            <a:endParaRPr lang="en-IN" sz="1500" dirty="0">
              <a:latin typeface="Open Sans" panose="020B0606030504020204" pitchFamily="34" charset="0"/>
              <a:ea typeface="Open Sans" panose="020B0606030504020204" pitchFamily="34" charset="0"/>
              <a:cs typeface="Open Sans" panose="020B0606030504020204" pitchFamily="34" charset="0"/>
            </a:endParaRP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Distribution of Delivery Days</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One Delivery per Store per Operational Day</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Daily Working Hours Cap </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Sequence Constraint</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Entry and Exit Equality Constraint  </a:t>
            </a:r>
          </a:p>
          <a:p>
            <a:pPr lvl="1">
              <a:lnSpc>
                <a:spcPct val="90000"/>
              </a:lnSpc>
              <a:buFont typeface="Arial" panose="020B0604020202020204" pitchFamily="34" charset="0"/>
              <a:buChar char="•"/>
            </a:pPr>
            <a:r>
              <a:rPr lang="en-IN" sz="1500" dirty="0">
                <a:effectLst/>
                <a:latin typeface="Open Sans" panose="020B0606030504020204" pitchFamily="34" charset="0"/>
                <a:ea typeface="Open Sans" panose="020B0606030504020204" pitchFamily="34" charset="0"/>
                <a:cs typeface="Open Sans" panose="020B0606030504020204" pitchFamily="34" charset="0"/>
              </a:rPr>
              <a:t>Diagonal Entries Constraint </a:t>
            </a:r>
          </a:p>
          <a:p>
            <a:pPr>
              <a:lnSpc>
                <a:spcPct val="90000"/>
              </a:lnSpc>
            </a:pPr>
            <a:endParaRPr lang="en-IN" sz="700" dirty="0"/>
          </a:p>
        </p:txBody>
      </p:sp>
    </p:spTree>
    <p:extLst>
      <p:ext uri="{BB962C8B-B14F-4D97-AF65-F5344CB8AC3E}">
        <p14:creationId xmlns:p14="http://schemas.microsoft.com/office/powerpoint/2010/main" val="99826736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7" name="Rectangle 2056">
            <a:extLst>
              <a:ext uri="{FF2B5EF4-FFF2-40B4-BE49-F238E27FC236}">
                <a16:creationId xmlns:a16="http://schemas.microsoft.com/office/drawing/2014/main" id="{0CCF873A-0052-41CB-871E-9AE98CEA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059" name="Rectangle 2058">
            <a:extLst>
              <a:ext uri="{FF2B5EF4-FFF2-40B4-BE49-F238E27FC236}">
                <a16:creationId xmlns:a16="http://schemas.microsoft.com/office/drawing/2014/main" id="{1DC70443-01C1-4D59-A29D-F791499FE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343043" y="402165"/>
            <a:ext cx="673865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61" name="Oval 2060">
            <a:extLst>
              <a:ext uri="{FF2B5EF4-FFF2-40B4-BE49-F238E27FC236}">
                <a16:creationId xmlns:a16="http://schemas.microsoft.com/office/drawing/2014/main" id="{AA3C7076-9644-4F8A-AAD6-E23F668673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9519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63" name="Freeform 5">
            <a:extLst>
              <a:ext uri="{FF2B5EF4-FFF2-40B4-BE49-F238E27FC236}">
                <a16:creationId xmlns:a16="http://schemas.microsoft.com/office/drawing/2014/main" id="{CF364E5A-F065-4B51-8FCF-ACA6C3B16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6355223"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2065" name="Freeform 5">
            <a:extLst>
              <a:ext uri="{FF2B5EF4-FFF2-40B4-BE49-F238E27FC236}">
                <a16:creationId xmlns:a16="http://schemas.microsoft.com/office/drawing/2014/main" id="{6AB4F7F1-1A4D-475C-96CF-337F0AFED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4512068"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2067" name="Oval 2066">
            <a:extLst>
              <a:ext uri="{FF2B5EF4-FFF2-40B4-BE49-F238E27FC236}">
                <a16:creationId xmlns:a16="http://schemas.microsoft.com/office/drawing/2014/main" id="{D536E503-2F12-4571-A2B9-B9EBADF32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818848"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69" name="Freeform 5">
            <a:extLst>
              <a:ext uri="{FF2B5EF4-FFF2-40B4-BE49-F238E27FC236}">
                <a16:creationId xmlns:a16="http://schemas.microsoft.com/office/drawing/2014/main" id="{7CC5E07F-2558-4E5D-A293-097CD45CB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sp>
        <p:nvSpPr>
          <p:cNvPr id="2" name="Title 1">
            <a:extLst>
              <a:ext uri="{FF2B5EF4-FFF2-40B4-BE49-F238E27FC236}">
                <a16:creationId xmlns:a16="http://schemas.microsoft.com/office/drawing/2014/main" id="{0BE569A3-CEB0-C43C-8AF8-660B6DB038BE}"/>
              </a:ext>
            </a:extLst>
          </p:cNvPr>
          <p:cNvSpPr>
            <a:spLocks noGrp="1"/>
          </p:cNvSpPr>
          <p:nvPr>
            <p:ph type="title"/>
          </p:nvPr>
        </p:nvSpPr>
        <p:spPr>
          <a:xfrm>
            <a:off x="8471239" y="973667"/>
            <a:ext cx="2942210" cy="4833745"/>
          </a:xfrm>
          <a:prstGeom prst="ellipse">
            <a:avLst/>
          </a:prstGeom>
        </p:spPr>
        <p:txBody>
          <a:bodyPr vert="horz" lIns="91440" tIns="45720" rIns="91440" bIns="45720" rtlCol="0">
            <a:normAutofit/>
          </a:bodyPr>
          <a:lstStyle/>
          <a:p>
            <a:r>
              <a:rPr lang="en-US" kern="1200" dirty="0">
                <a:solidFill>
                  <a:srgbClr val="EBEBEB"/>
                </a:solidFill>
                <a:latin typeface="Open Sans" panose="020B0606030504020204" pitchFamily="34" charset="0"/>
                <a:ea typeface="Open Sans" panose="020B0606030504020204" pitchFamily="34" charset="0"/>
                <a:cs typeface="Open Sans" panose="020B0606030504020204" pitchFamily="34" charset="0"/>
              </a:rPr>
              <a:t>Route Output Example for Monday </a:t>
            </a:r>
          </a:p>
        </p:txBody>
      </p:sp>
      <p:sp>
        <p:nvSpPr>
          <p:cNvPr id="2071" name="Rectangle 2070">
            <a:extLst>
              <a:ext uri="{FF2B5EF4-FFF2-40B4-BE49-F238E27FC236}">
                <a16:creationId xmlns:a16="http://schemas.microsoft.com/office/drawing/2014/main" id="{50AF2244-D9BC-4A9D-81E2-FAFC85DCCB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2050" name="Picture 2">
            <a:extLst>
              <a:ext uri="{FF2B5EF4-FFF2-40B4-BE49-F238E27FC236}">
                <a16:creationId xmlns:a16="http://schemas.microsoft.com/office/drawing/2014/main" id="{94D6DBE8-4765-8FAF-05D9-5A3619C423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564" y="571500"/>
            <a:ext cx="3206795" cy="4749047"/>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AC7FC1E-D108-AFD1-6EDC-758460956882}"/>
              </a:ext>
            </a:extLst>
          </p:cNvPr>
          <p:cNvSpPr txBox="1"/>
          <p:nvPr/>
        </p:nvSpPr>
        <p:spPr>
          <a:xfrm>
            <a:off x="399564" y="5361277"/>
            <a:ext cx="3206795" cy="719695"/>
          </a:xfrm>
          <a:prstGeom prst="rect">
            <a:avLst/>
          </a:prstGeom>
          <a:solidFill>
            <a:srgbClr val="000000">
              <a:alpha val="50000"/>
            </a:srgbClr>
          </a:solidFill>
          <a:ln>
            <a:noFill/>
          </a:ln>
        </p:spPr>
        <p:txBody>
          <a:bodyPr wrap="square" rtlCol="0" anchor="ctr">
            <a:noAutofit/>
          </a:bodyPr>
          <a:lstStyle/>
          <a:p>
            <a:pPr algn="ctr" defTabSz="335219">
              <a:spcAft>
                <a:spcPts val="440"/>
              </a:spcAft>
            </a:pPr>
            <a:r>
              <a:rPr lang="en-IN" sz="1400" kern="1200" dirty="0">
                <a:latin typeface="Open Sans" panose="020B0606030504020204" pitchFamily="34" charset="0"/>
                <a:ea typeface="Open Sans" panose="020B0606030504020204" pitchFamily="34" charset="0"/>
                <a:cs typeface="Open Sans" panose="020B0606030504020204" pitchFamily="34" charset="0"/>
              </a:rPr>
              <a:t>Vehicle 1</a:t>
            </a:r>
            <a:endParaRPr lang="en-IN" sz="1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2052" name="Picture 4">
            <a:extLst>
              <a:ext uri="{FF2B5EF4-FFF2-40B4-BE49-F238E27FC236}">
                <a16:creationId xmlns:a16="http://schemas.microsoft.com/office/drawing/2014/main" id="{5582FD1A-4E8B-7479-EA75-D50D793309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3109" y="571500"/>
            <a:ext cx="3205551" cy="4786866"/>
          </a:xfrm>
          <a:prstGeom prst="rect">
            <a:avLst/>
          </a:prstGeom>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BAC8FF6-2E39-36A6-B470-52D4FACF9921}"/>
              </a:ext>
            </a:extLst>
          </p:cNvPr>
          <p:cNvSpPr txBox="1"/>
          <p:nvPr/>
        </p:nvSpPr>
        <p:spPr>
          <a:xfrm>
            <a:off x="3967601" y="5399096"/>
            <a:ext cx="3227642" cy="719695"/>
          </a:xfrm>
          <a:prstGeom prst="rect">
            <a:avLst/>
          </a:prstGeom>
          <a:solidFill>
            <a:srgbClr val="000000">
              <a:alpha val="50000"/>
            </a:srgbClr>
          </a:solidFill>
          <a:ln>
            <a:noFill/>
          </a:ln>
        </p:spPr>
        <p:txBody>
          <a:bodyPr wrap="square" rtlCol="0" anchor="ctr">
            <a:noAutofit/>
          </a:bodyPr>
          <a:lstStyle/>
          <a:p>
            <a:pPr algn="ctr" defTabSz="335219">
              <a:spcAft>
                <a:spcPts val="440"/>
              </a:spcAft>
            </a:pPr>
            <a:r>
              <a:rPr lang="en-IN" sz="1400" kern="1200" dirty="0">
                <a:latin typeface="Open Sans" panose="020B0606030504020204" pitchFamily="34" charset="0"/>
                <a:ea typeface="Open Sans" panose="020B0606030504020204" pitchFamily="34" charset="0"/>
                <a:cs typeface="Open Sans" panose="020B0606030504020204" pitchFamily="34" charset="0"/>
              </a:rPr>
              <a:t>Vehicle 2</a:t>
            </a:r>
            <a:endParaRPr lang="en-IN" sz="1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44579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6A9C-A8EB-465D-6FA2-703716BE2259}"/>
              </a:ext>
            </a:extLst>
          </p:cNvPr>
          <p:cNvSpPr>
            <a:spLocks noGrp="1"/>
          </p:cNvSpPr>
          <p:nvPr>
            <p:ph type="title"/>
          </p:nvPr>
        </p:nvSpPr>
        <p:spPr>
          <a:xfrm>
            <a:off x="648930" y="629267"/>
            <a:ext cx="9252154" cy="1016654"/>
          </a:xfrm>
        </p:spPr>
        <p:txBody>
          <a:bodyPr>
            <a:normAutofit/>
          </a:bodyPr>
          <a:lstStyle/>
          <a:p>
            <a:r>
              <a:rPr lang="en-IN">
                <a:solidFill>
                  <a:srgbClr val="EBEBEB"/>
                </a:solidFill>
              </a:rPr>
              <a:t>Summary Stats</a:t>
            </a:r>
          </a:p>
        </p:txBody>
      </p:sp>
      <p:graphicFrame>
        <p:nvGraphicFramePr>
          <p:cNvPr id="5" name="Content Placeholder 4">
            <a:extLst>
              <a:ext uri="{FF2B5EF4-FFF2-40B4-BE49-F238E27FC236}">
                <a16:creationId xmlns:a16="http://schemas.microsoft.com/office/drawing/2014/main" id="{CC75C55B-116A-7211-3F89-C861A12A578A}"/>
              </a:ext>
            </a:extLst>
          </p:cNvPr>
          <p:cNvGraphicFramePr>
            <a:graphicFrameLocks noGrp="1"/>
          </p:cNvGraphicFramePr>
          <p:nvPr>
            <p:ph idx="1"/>
            <p:extLst>
              <p:ext uri="{D42A27DB-BD31-4B8C-83A1-F6EECF244321}">
                <p14:modId xmlns:p14="http://schemas.microsoft.com/office/powerpoint/2010/main" val="3745491460"/>
              </p:ext>
            </p:extLst>
          </p:nvPr>
        </p:nvGraphicFramePr>
        <p:xfrm>
          <a:off x="1479451" y="2810256"/>
          <a:ext cx="9234329" cy="3404279"/>
        </p:xfrm>
        <a:graphic>
          <a:graphicData uri="http://schemas.openxmlformats.org/drawingml/2006/table">
            <a:tbl>
              <a:tblPr firstRow="1" bandRow="1">
                <a:solidFill>
                  <a:srgbClr val="F2F2F2">
                    <a:alpha val="30196"/>
                  </a:srgbClr>
                </a:solidFill>
              </a:tblPr>
              <a:tblGrid>
                <a:gridCol w="2862961">
                  <a:extLst>
                    <a:ext uri="{9D8B030D-6E8A-4147-A177-3AD203B41FA5}">
                      <a16:colId xmlns:a16="http://schemas.microsoft.com/office/drawing/2014/main" val="1325286729"/>
                    </a:ext>
                  </a:extLst>
                </a:gridCol>
                <a:gridCol w="3431778">
                  <a:extLst>
                    <a:ext uri="{9D8B030D-6E8A-4147-A177-3AD203B41FA5}">
                      <a16:colId xmlns:a16="http://schemas.microsoft.com/office/drawing/2014/main" val="1985169897"/>
                    </a:ext>
                  </a:extLst>
                </a:gridCol>
                <a:gridCol w="2939590">
                  <a:extLst>
                    <a:ext uri="{9D8B030D-6E8A-4147-A177-3AD203B41FA5}">
                      <a16:colId xmlns:a16="http://schemas.microsoft.com/office/drawing/2014/main" val="3865591902"/>
                    </a:ext>
                  </a:extLst>
                </a:gridCol>
              </a:tblGrid>
              <a:tr h="566423">
                <a:tc>
                  <a:txBody>
                    <a:bodyPr/>
                    <a:lstStyle/>
                    <a:p>
                      <a:pPr fontAlgn="b"/>
                      <a:r>
                        <a:rPr lang="en-IN" sz="1900" b="0" cap="none" spc="0">
                          <a:solidFill>
                            <a:schemeClr val="bg1"/>
                          </a:solidFill>
                          <a:effectLst/>
                        </a:rPr>
                        <a:t>Parameter</a:t>
                      </a:r>
                    </a:p>
                  </a:txBody>
                  <a:tcPr marL="160970" marR="202750" marT="123823" marB="123823"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fontAlgn="b"/>
                      <a:r>
                        <a:rPr lang="en-IN" sz="1900" b="0" cap="none" spc="0">
                          <a:solidFill>
                            <a:schemeClr val="bg1"/>
                          </a:solidFill>
                          <a:effectLst/>
                        </a:rPr>
                        <a:t>Original Schedule</a:t>
                      </a:r>
                    </a:p>
                  </a:txBody>
                  <a:tcPr marL="160970" marR="202750" marT="123823" marB="123823" anchor="ctr">
                    <a:lnL w="12700" cmpd="sng">
                      <a:noFill/>
                    </a:lnL>
                    <a:lnR w="12700" cmpd="sng">
                      <a:noFill/>
                    </a:lnR>
                    <a:lnT w="19050" cap="flat" cmpd="sng" algn="ctr">
                      <a:noFill/>
                      <a:prstDash val="solid"/>
                    </a:lnT>
                    <a:lnB w="38100" cmpd="sng">
                      <a:noFill/>
                    </a:lnB>
                    <a:solidFill>
                      <a:schemeClr val="accent1"/>
                    </a:solidFill>
                  </a:tcPr>
                </a:tc>
                <a:tc>
                  <a:txBody>
                    <a:bodyPr/>
                    <a:lstStyle/>
                    <a:p>
                      <a:pPr fontAlgn="b"/>
                      <a:r>
                        <a:rPr lang="en-IN" sz="1900" b="0" cap="none" spc="0">
                          <a:solidFill>
                            <a:schemeClr val="bg1"/>
                          </a:solidFill>
                          <a:effectLst/>
                        </a:rPr>
                        <a:t>Optimized Schedule</a:t>
                      </a:r>
                    </a:p>
                  </a:txBody>
                  <a:tcPr marL="160970" marR="202750" marT="123823" marB="123823"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89542165"/>
                  </a:ext>
                </a:extLst>
              </a:tr>
              <a:tr h="566423">
                <a:tc>
                  <a:txBody>
                    <a:bodyPr/>
                    <a:lstStyle/>
                    <a:p>
                      <a:pPr fontAlgn="base"/>
                      <a:r>
                        <a:rPr lang="en-IN" sz="1900" cap="none" spc="0">
                          <a:solidFill>
                            <a:schemeClr val="tx1"/>
                          </a:solidFill>
                          <a:effectLst/>
                        </a:rPr>
                        <a:t>Weekly Deliveries</a:t>
                      </a:r>
                    </a:p>
                  </a:txBody>
                  <a:tcPr marL="160970" marR="202750" marT="123823" marB="123823" anchor="ctr">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fontAlgn="base"/>
                      <a:r>
                        <a:rPr lang="en-IN" sz="1900" cap="none" spc="0">
                          <a:solidFill>
                            <a:schemeClr val="tx1"/>
                          </a:solidFill>
                          <a:effectLst/>
                        </a:rPr>
                        <a:t>113</a:t>
                      </a:r>
                    </a:p>
                  </a:txBody>
                  <a:tcPr marL="160970" marR="202750" marT="123823" marB="123823" anchor="ctr">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fontAlgn="base"/>
                      <a:r>
                        <a:rPr lang="en-IN" sz="1900" cap="none" spc="0">
                          <a:solidFill>
                            <a:schemeClr val="tx1"/>
                          </a:solidFill>
                          <a:effectLst/>
                        </a:rPr>
                        <a:t>192</a:t>
                      </a:r>
                    </a:p>
                  </a:txBody>
                  <a:tcPr marL="160970" marR="202750" marT="123823" marB="123823" anchor="ctr">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3724414300"/>
                  </a:ext>
                </a:extLst>
              </a:tr>
              <a:tr h="852505">
                <a:tc>
                  <a:txBody>
                    <a:bodyPr/>
                    <a:lstStyle/>
                    <a:p>
                      <a:pPr fontAlgn="base"/>
                      <a:r>
                        <a:rPr lang="en-IN" sz="1900" cap="none" spc="0">
                          <a:solidFill>
                            <a:schemeClr val="tx1"/>
                          </a:solidFill>
                          <a:effectLst/>
                        </a:rPr>
                        <a:t>Store Delivery Frequency</a:t>
                      </a:r>
                    </a:p>
                  </a:txBody>
                  <a:tcPr marL="160970" marR="202750" marT="123823" marB="123823" anchor="ctr">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fontAlgn="base"/>
                      <a:r>
                        <a:rPr lang="en-US" sz="1900" cap="none" spc="0">
                          <a:solidFill>
                            <a:schemeClr val="tx1"/>
                          </a:solidFill>
                          <a:effectLst/>
                        </a:rPr>
                        <a:t>33 stores fewer than 3x a week</a:t>
                      </a:r>
                    </a:p>
                  </a:txBody>
                  <a:tcPr marL="160970" marR="202750" marT="123823" marB="123823" anchor="ctr">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fontAlgn="base"/>
                      <a:r>
                        <a:rPr lang="en-US" sz="1900" cap="none" spc="0">
                          <a:solidFill>
                            <a:schemeClr val="tx1"/>
                          </a:solidFill>
                          <a:effectLst/>
                        </a:rPr>
                        <a:t>All stores at least 3x a week</a:t>
                      </a:r>
                    </a:p>
                  </a:txBody>
                  <a:tcPr marL="160970" marR="202750" marT="123823" marB="123823" anchor="ctr">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737456125"/>
                  </a:ext>
                </a:extLst>
              </a:tr>
              <a:tr h="852505">
                <a:tc>
                  <a:txBody>
                    <a:bodyPr/>
                    <a:lstStyle/>
                    <a:p>
                      <a:pPr fontAlgn="base"/>
                      <a:r>
                        <a:rPr lang="en-IN" sz="1900" cap="none" spc="0">
                          <a:solidFill>
                            <a:schemeClr val="tx1"/>
                          </a:solidFill>
                          <a:effectLst/>
                        </a:rPr>
                        <a:t>Deliveries to Specific Store</a:t>
                      </a:r>
                    </a:p>
                  </a:txBody>
                  <a:tcPr marL="160970" marR="202750" marT="123823" marB="123823" anchor="ctr">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fontAlgn="base"/>
                      <a:r>
                        <a:rPr lang="en-US" sz="1900" cap="none" spc="0">
                          <a:solidFill>
                            <a:schemeClr val="tx1"/>
                          </a:solidFill>
                          <a:effectLst/>
                        </a:rPr>
                        <a:t>10 stores only once a week</a:t>
                      </a:r>
                    </a:p>
                  </a:txBody>
                  <a:tcPr marL="160970" marR="202750" marT="123823" marB="123823" anchor="ctr">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fontAlgn="base"/>
                      <a:r>
                        <a:rPr lang="en-IN" sz="1900" cap="none" spc="0">
                          <a:solidFill>
                            <a:schemeClr val="tx1"/>
                          </a:solidFill>
                          <a:effectLst/>
                        </a:rPr>
                        <a:t>Costco's 5x a week</a:t>
                      </a:r>
                    </a:p>
                  </a:txBody>
                  <a:tcPr marL="160970" marR="202750" marT="123823" marB="123823" anchor="ctr">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1084726894"/>
                  </a:ext>
                </a:extLst>
              </a:tr>
              <a:tr h="566423">
                <a:tc>
                  <a:txBody>
                    <a:bodyPr/>
                    <a:lstStyle/>
                    <a:p>
                      <a:pPr fontAlgn="base"/>
                      <a:r>
                        <a:rPr lang="en-IN" sz="1900" cap="none" spc="0">
                          <a:solidFill>
                            <a:schemeClr val="tx1"/>
                          </a:solidFill>
                          <a:effectLst/>
                        </a:rPr>
                        <a:t>Average Route Time</a:t>
                      </a:r>
                    </a:p>
                  </a:txBody>
                  <a:tcPr marL="160970" marR="202750" marT="123823" marB="123823" anchor="ctr">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fontAlgn="base"/>
                      <a:r>
                        <a:rPr lang="en-IN" sz="1900" cap="none" spc="0">
                          <a:solidFill>
                            <a:schemeClr val="tx1"/>
                          </a:solidFill>
                          <a:effectLst/>
                        </a:rPr>
                        <a:t>Not specified</a:t>
                      </a:r>
                    </a:p>
                  </a:txBody>
                  <a:tcPr marL="160970" marR="202750" marT="123823" marB="123823" anchor="ctr">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fontAlgn="base"/>
                      <a:r>
                        <a:rPr lang="en-IN" sz="1900" cap="none" spc="0">
                          <a:solidFill>
                            <a:schemeClr val="tx1"/>
                          </a:solidFill>
                          <a:effectLst/>
                        </a:rPr>
                        <a:t>8.6 hours</a:t>
                      </a:r>
                    </a:p>
                  </a:txBody>
                  <a:tcPr marL="160970" marR="202750" marT="123823" marB="123823" anchor="ctr">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959135506"/>
                  </a:ext>
                </a:extLst>
              </a:tr>
            </a:tbl>
          </a:graphicData>
        </a:graphic>
      </p:graphicFrame>
    </p:spTree>
    <p:extLst>
      <p:ext uri="{BB962C8B-B14F-4D97-AF65-F5344CB8AC3E}">
        <p14:creationId xmlns:p14="http://schemas.microsoft.com/office/powerpoint/2010/main" val="234369147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886D637-E8E8-473E-BA64-007FD12E7243}">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Ion Boardroom</Template>
  <TotalTime>144</TotalTime>
  <Words>584</Words>
  <Application>Microsoft Office PowerPoint</Application>
  <PresentationFormat>Widescreen</PresentationFormat>
  <Paragraphs>83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Century Gothic</vt:lpstr>
      <vt:lpstr>Open Sans</vt:lpstr>
      <vt:lpstr>Wingdings 3</vt:lpstr>
      <vt:lpstr>Ion Boardroom</vt:lpstr>
      <vt:lpstr>Route Optimization </vt:lpstr>
      <vt:lpstr>Project Overview</vt:lpstr>
      <vt:lpstr>Approach Taken </vt:lpstr>
      <vt:lpstr>Data Overview</vt:lpstr>
      <vt:lpstr>Modelling Approach </vt:lpstr>
      <vt:lpstr>Heuristic Approach using KNN </vt:lpstr>
      <vt:lpstr>Mixed Integer Linear Programming </vt:lpstr>
      <vt:lpstr>Route Output Example for Monday </vt:lpstr>
      <vt:lpstr>Summary Stats</vt:lpstr>
      <vt:lpstr>Future Directions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Modelling Approach </dc:title>
  <dc:creator>Akshaj khirwadkar</dc:creator>
  <cp:lastModifiedBy>Akshaj khirwadkar</cp:lastModifiedBy>
  <cp:revision>3</cp:revision>
  <dcterms:created xsi:type="dcterms:W3CDTF">2024-02-27T19:35:35Z</dcterms:created>
  <dcterms:modified xsi:type="dcterms:W3CDTF">2024-02-27T22:21:05Z</dcterms:modified>
</cp:coreProperties>
</file>

<file path=docProps/thumbnail.jpeg>
</file>